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366" r:id="rId2"/>
    <p:sldId id="364" r:id="rId3"/>
    <p:sldId id="365" r:id="rId4"/>
    <p:sldId id="358" r:id="rId5"/>
    <p:sldId id="288" r:id="rId6"/>
    <p:sldId id="381" r:id="rId7"/>
    <p:sldId id="374" r:id="rId8"/>
    <p:sldId id="301" r:id="rId9"/>
    <p:sldId id="371" r:id="rId10"/>
    <p:sldId id="287" r:id="rId11"/>
    <p:sldId id="370" r:id="rId12"/>
    <p:sldId id="316" r:id="rId13"/>
    <p:sldId id="321" r:id="rId14"/>
    <p:sldId id="320" r:id="rId15"/>
    <p:sldId id="372" r:id="rId16"/>
    <p:sldId id="297" r:id="rId17"/>
    <p:sldId id="298" r:id="rId18"/>
    <p:sldId id="306" r:id="rId19"/>
    <p:sldId id="322" r:id="rId20"/>
    <p:sldId id="377" r:id="rId21"/>
    <p:sldId id="315" r:id="rId22"/>
    <p:sldId id="382" r:id="rId23"/>
    <p:sldId id="285" r:id="rId24"/>
    <p:sldId id="304" r:id="rId25"/>
    <p:sldId id="323" r:id="rId26"/>
    <p:sldId id="375" r:id="rId27"/>
    <p:sldId id="362" r:id="rId28"/>
    <p:sldId id="300" r:id="rId29"/>
    <p:sldId id="388" r:id="rId30"/>
    <p:sldId id="269" r:id="rId31"/>
    <p:sldId id="279" r:id="rId32"/>
    <p:sldId id="390" r:id="rId33"/>
    <p:sldId id="273" r:id="rId34"/>
    <p:sldId id="336" r:id="rId35"/>
    <p:sldId id="334" r:id="rId36"/>
    <p:sldId id="326" r:id="rId37"/>
    <p:sldId id="265" r:id="rId38"/>
    <p:sldId id="266" r:id="rId39"/>
    <p:sldId id="267" r:id="rId40"/>
    <p:sldId id="383" r:id="rId41"/>
    <p:sldId id="305" r:id="rId42"/>
    <p:sldId id="259" r:id="rId43"/>
    <p:sldId id="290" r:id="rId44"/>
    <p:sldId id="360" r:id="rId45"/>
    <p:sldId id="296" r:id="rId46"/>
    <p:sldId id="257" r:id="rId47"/>
    <p:sldId id="256" r:id="rId48"/>
    <p:sldId id="280" r:id="rId49"/>
    <p:sldId id="282" r:id="rId50"/>
    <p:sldId id="284" r:id="rId51"/>
    <p:sldId id="281" r:id="rId52"/>
    <p:sldId id="318" r:id="rId53"/>
    <p:sldId id="283" r:id="rId54"/>
    <p:sldId id="385" r:id="rId55"/>
    <p:sldId id="302" r:id="rId56"/>
    <p:sldId id="268" r:id="rId57"/>
    <p:sldId id="258" r:id="rId58"/>
    <p:sldId id="262" r:id="rId59"/>
    <p:sldId id="317" r:id="rId60"/>
    <p:sldId id="337" r:id="rId61"/>
    <p:sldId id="363" r:id="rId62"/>
    <p:sldId id="264" r:id="rId63"/>
    <p:sldId id="292" r:id="rId64"/>
    <p:sldId id="293" r:id="rId65"/>
    <p:sldId id="386" r:id="rId66"/>
    <p:sldId id="342" r:id="rId67"/>
    <p:sldId id="263" r:id="rId68"/>
    <p:sldId id="378" r:id="rId69"/>
    <p:sldId id="376" r:id="rId70"/>
    <p:sldId id="379" r:id="rId71"/>
    <p:sldId id="294" r:id="rId72"/>
    <p:sldId id="299" r:id="rId73"/>
    <p:sldId id="260" r:id="rId74"/>
    <p:sldId id="373" r:id="rId75"/>
    <p:sldId id="380" r:id="rId76"/>
    <p:sldId id="295" r:id="rId77"/>
    <p:sldId id="357" r:id="rId78"/>
    <p:sldId id="339" r:id="rId79"/>
    <p:sldId id="341" r:id="rId80"/>
    <p:sldId id="343" r:id="rId81"/>
    <p:sldId id="351" r:id="rId82"/>
    <p:sldId id="359" r:id="rId83"/>
    <p:sldId id="367" r:id="rId84"/>
    <p:sldId id="349" r:id="rId85"/>
    <p:sldId id="391" r:id="rId86"/>
    <p:sldId id="346" r:id="rId87"/>
    <p:sldId id="368" r:id="rId88"/>
    <p:sldId id="344" r:id="rId89"/>
    <p:sldId id="393" r:id="rId90"/>
    <p:sldId id="353" r:id="rId91"/>
    <p:sldId id="392" r:id="rId92"/>
    <p:sldId id="387" r:id="rId9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99"/>
    <a:srgbClr val="0033CC"/>
    <a:srgbClr val="B2B2B2"/>
    <a:srgbClr val="DDDDDD"/>
    <a:srgbClr val="663300"/>
    <a:srgbClr val="FFFF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12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901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9A3D6F-BA37-484D-8F42-0DFB36074F0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428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AF64A-5415-4ACF-9EFB-E423DC7E5402}" type="slidenum">
              <a:rPr lang="it-IT"/>
              <a:pPr/>
              <a:t>66</a:t>
            </a:fld>
            <a:endParaRPr lang="it-IT"/>
          </a:p>
        </p:txBody>
      </p:sp>
      <p:sp>
        <p:nvSpPr>
          <p:cNvPr id="99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99331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57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4B23E-33AC-4BC5-BB04-145626E3C45F}" type="slidenum">
              <a:rPr lang="it-IT"/>
              <a:pPr/>
              <a:t>78</a:t>
            </a:fld>
            <a:endParaRPr lang="it-IT"/>
          </a:p>
        </p:txBody>
      </p:sp>
      <p:sp>
        <p:nvSpPr>
          <p:cNvPr id="931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93187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67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12C86-D7CB-45DF-A168-5CCA63FAC151}" type="slidenum">
              <a:rPr lang="it-IT"/>
              <a:pPr/>
              <a:t>79</a:t>
            </a:fld>
            <a:endParaRPr lang="it-IT"/>
          </a:p>
        </p:txBody>
      </p:sp>
      <p:sp>
        <p:nvSpPr>
          <p:cNvPr id="972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97283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11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1EBDB2-516A-48C1-B1DC-373827233FD6}" type="slidenum">
              <a:rPr lang="it-IT"/>
              <a:pPr/>
              <a:t>80</a:t>
            </a:fld>
            <a:endParaRPr lang="it-IT"/>
          </a:p>
        </p:txBody>
      </p:sp>
      <p:sp>
        <p:nvSpPr>
          <p:cNvPr id="101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101379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9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082D0-2B94-445C-BB28-78E65D3D38A3}" type="slidenum">
              <a:rPr lang="it-IT"/>
              <a:pPr/>
              <a:t>81</a:t>
            </a:fld>
            <a:endParaRPr lang="it-IT"/>
          </a:p>
        </p:txBody>
      </p:sp>
      <p:sp>
        <p:nvSpPr>
          <p:cNvPr id="1177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117763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16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2D6A3F-42FB-4254-BAF2-C87984EA4455}" type="slidenum">
              <a:rPr lang="it-IT"/>
              <a:pPr/>
              <a:t>84</a:t>
            </a:fld>
            <a:endParaRPr lang="it-IT"/>
          </a:p>
        </p:txBody>
      </p:sp>
      <p:sp>
        <p:nvSpPr>
          <p:cNvPr id="113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113667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0C046-767D-42BD-9805-01C1B2B3DBD9}" type="slidenum">
              <a:rPr lang="it-IT"/>
              <a:pPr/>
              <a:t>86</a:t>
            </a:fld>
            <a:endParaRPr lang="it-IT"/>
          </a:p>
        </p:txBody>
      </p:sp>
      <p:sp>
        <p:nvSpPr>
          <p:cNvPr id="1075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107523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5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71A27-4ED2-40DD-8160-683C774C81B4}" type="slidenum">
              <a:rPr lang="it-IT"/>
              <a:pPr/>
              <a:t>88</a:t>
            </a:fld>
            <a:endParaRPr lang="it-IT"/>
          </a:p>
        </p:txBody>
      </p:sp>
      <p:sp>
        <p:nvSpPr>
          <p:cNvPr id="103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103427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2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EDB620-AE78-4B51-84D5-FD653D904FF8}" type="slidenum">
              <a:rPr lang="it-IT"/>
              <a:pPr/>
              <a:t>90</a:t>
            </a:fld>
            <a:endParaRPr lang="it-IT"/>
          </a:p>
        </p:txBody>
      </p:sp>
      <p:sp>
        <p:nvSpPr>
          <p:cNvPr id="1218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121859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5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5A31F-B70A-4912-AF52-C173C4B4DE4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70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1549A-62C8-4857-AD61-633B1F464AA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04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3D0B8-52BA-473B-875E-FBA0204A37F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781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01824-42EF-4894-A18A-B3E97ED0347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83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5C844-A02C-4BE0-BD54-8FD96554240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59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5E7DA-F63F-4DAD-9236-CD3F0921879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11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78ADB-233C-4813-AEB2-22AA846FD53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26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6D1B3-A319-4AE1-B62E-65F627D9225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57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2B2BA-6A0E-4078-9221-EA421551C19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51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74695-F406-4792-A4A1-69CADD126CB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78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45283-74D6-47A8-9EB6-9278C75DA58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99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A6EB42-14C6-4CDB-B8B0-D71066541259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554" name="Object 6146"/>
          <p:cNvGraphicFramePr>
            <a:graphicFrameLocks noChangeAspect="1"/>
          </p:cNvGraphicFramePr>
          <p:nvPr/>
        </p:nvGraphicFramePr>
        <p:xfrm>
          <a:off x="3619500" y="2638425"/>
          <a:ext cx="190500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4" name="Immagine bitmap" r:id="rId3" imgW="1905266" imgH="1580952" progId="Paint.Picture">
                  <p:embed/>
                </p:oleObj>
              </mc:Choice>
              <mc:Fallback>
                <p:oleObj name="Immagine bitmap" r:id="rId3" imgW="1905266" imgH="1580952" progId="Paint.Picture">
                  <p:embed/>
                  <p:pic>
                    <p:nvPicPr>
                      <p:cNvPr id="0" name="Object 6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2638425"/>
                        <a:ext cx="190500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1555" name="Picture 61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6962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8" name="Picture 6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6388100"/>
            <a:ext cx="38608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0" name="Picture 61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22860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Lato Sinistro Tabernacol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873125"/>
            <a:ext cx="2813050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Lato DestroTabernacol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025" y="873125"/>
            <a:ext cx="2941638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Lato Centrale Tabernacol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873125"/>
            <a:ext cx="3103563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80963" y="882650"/>
            <a:ext cx="3095625" cy="366395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2887663" y="4791075"/>
            <a:ext cx="39258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L’ INCONTRO DI EMMAUS</a:t>
            </a:r>
          </a:p>
          <a:p>
            <a:endParaRPr lang="it-IT" b="1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bassorilievo in cemento metri 5x2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3251200" y="873125"/>
            <a:ext cx="2879725" cy="3673475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6248400" y="873125"/>
            <a:ext cx="2843213" cy="3673475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1403350" y="152400"/>
            <a:ext cx="612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CHIESA S.ANTONIO DA PADOVA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026" descr="C:\Documents and Settings\Utente\Desktop\web gio\opere pubbliche\Giò.2001.6.9 lavoro s.anton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467600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9" name="Picture 9" descr="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07375" cy="62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1403350" y="44450"/>
            <a:ext cx="612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CHIESA S.ANTONIO DA PADOVA</a:t>
            </a: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323850" y="6423025"/>
            <a:ext cx="520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S.Antonio e i pesci: bassorilievo in cotto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 descr="Lato Sinistro Battister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37957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2362200" y="557213"/>
            <a:ext cx="3733800" cy="5691187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2246313" y="6246813"/>
            <a:ext cx="3925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L’ ANNUNCIAZIONE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bassorilievo in cemento metri 6x3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1403350" y="152400"/>
            <a:ext cx="612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CHIESA S.ANTONIO DA PADOVA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1028" descr="Bassorilievo Ingresso Chies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3638"/>
            <a:ext cx="9144000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3" name="Text Box 1031"/>
          <p:cNvSpPr txBox="1">
            <a:spLocks noChangeArrowheads="1"/>
          </p:cNvSpPr>
          <p:nvPr/>
        </p:nvSpPr>
        <p:spPr bwMode="auto">
          <a:xfrm>
            <a:off x="1403350" y="44450"/>
            <a:ext cx="6496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1  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CHIESA S.ANTONIO DA PADOVA</a:t>
            </a:r>
          </a:p>
        </p:txBody>
      </p:sp>
      <p:sp>
        <p:nvSpPr>
          <p:cNvPr id="70664" name="Text Box 1032"/>
          <p:cNvSpPr txBox="1">
            <a:spLocks noChangeArrowheads="1"/>
          </p:cNvSpPr>
          <p:nvPr/>
        </p:nvSpPr>
        <p:spPr bwMode="auto">
          <a:xfrm>
            <a:off x="2138363" y="4114800"/>
            <a:ext cx="4387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S.Alfonso e S.Antonio in processione </a:t>
            </a:r>
          </a:p>
          <a:p>
            <a:pPr algn="ctr"/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bassorilievo in bronzo m 4x2 </a:t>
            </a:r>
          </a:p>
          <a:p>
            <a:pPr algn="ctr"/>
            <a:endParaRPr lang="it-IT" b="1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sopra il portale esterno della chiesa</a:t>
            </a:r>
          </a:p>
        </p:txBody>
      </p:sp>
      <p:sp>
        <p:nvSpPr>
          <p:cNvPr id="70667" name="Rectangle 1035"/>
          <p:cNvSpPr>
            <a:spLocks noChangeArrowheads="1"/>
          </p:cNvSpPr>
          <p:nvPr/>
        </p:nvSpPr>
        <p:spPr bwMode="auto">
          <a:xfrm>
            <a:off x="0" y="1144588"/>
            <a:ext cx="9155113" cy="280035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rocefisso (vista di lato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638" y="457200"/>
            <a:ext cx="4170362" cy="62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6553200" y="6324600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Cristo in bronzo</a:t>
            </a: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1403350" y="44450"/>
            <a:ext cx="6496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1  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CHIESA S.ANTONIO DA PADOVA</a:t>
            </a:r>
          </a:p>
        </p:txBody>
      </p:sp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2324100" y="457200"/>
            <a:ext cx="4122738" cy="6245225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5" name="Picture 35" descr="fonte marzocc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9925" y="476250"/>
            <a:ext cx="4537075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16" name="Rectangle 36"/>
          <p:cNvSpPr>
            <a:spLocks noChangeArrowheads="1"/>
          </p:cNvSpPr>
          <p:nvPr/>
        </p:nvSpPr>
        <p:spPr bwMode="auto">
          <a:xfrm>
            <a:off x="4572000" y="1844675"/>
            <a:ext cx="4392613" cy="4176713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119" name="Text Box 39"/>
          <p:cNvSpPr txBox="1">
            <a:spLocks noChangeArrowheads="1"/>
          </p:cNvSpPr>
          <p:nvPr/>
        </p:nvSpPr>
        <p:spPr bwMode="auto">
          <a:xfrm>
            <a:off x="4500563" y="6067425"/>
            <a:ext cx="4511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Fonte battesimale in marmo di Carrara</a:t>
            </a:r>
          </a:p>
          <a:p>
            <a:endParaRPr lang="it-IT" b="1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6122" name="Group 42"/>
          <p:cNvGrpSpPr>
            <a:grpSpLocks/>
          </p:cNvGrpSpPr>
          <p:nvPr/>
        </p:nvGrpSpPr>
        <p:grpSpPr bwMode="auto">
          <a:xfrm>
            <a:off x="-107950" y="-533400"/>
            <a:ext cx="4105275" cy="5759450"/>
            <a:chOff x="4332" y="103"/>
            <a:chExt cx="1270" cy="1920"/>
          </a:xfrm>
        </p:grpSpPr>
        <p:pic>
          <p:nvPicPr>
            <p:cNvPr id="46123" name="Picture 43" descr="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" y="119"/>
              <a:ext cx="1215" cy="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124" name="Rectangle 44"/>
            <p:cNvSpPr>
              <a:spLocks noChangeArrowheads="1"/>
            </p:cNvSpPr>
            <p:nvPr/>
          </p:nvSpPr>
          <p:spPr bwMode="auto">
            <a:xfrm>
              <a:off x="4332" y="103"/>
              <a:ext cx="1270" cy="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auto">
            <a:xfrm>
              <a:off x="4332" y="1570"/>
              <a:ext cx="1270" cy="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auto">
            <a:xfrm>
              <a:off x="4332" y="527"/>
              <a:ext cx="136" cy="10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6127" name="Rectangle 47"/>
            <p:cNvSpPr>
              <a:spLocks noChangeArrowheads="1"/>
            </p:cNvSpPr>
            <p:nvPr/>
          </p:nvSpPr>
          <p:spPr bwMode="auto">
            <a:xfrm>
              <a:off x="4476" y="572"/>
              <a:ext cx="1051" cy="998"/>
            </a:xfrm>
            <a:prstGeom prst="rect">
              <a:avLst/>
            </a:prstGeom>
            <a:noFill/>
            <a:ln w="5715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6128" name="Text Box 48"/>
          <p:cNvSpPr txBox="1">
            <a:spLocks noChangeArrowheads="1"/>
          </p:cNvSpPr>
          <p:nvPr/>
        </p:nvSpPr>
        <p:spPr bwMode="auto">
          <a:xfrm>
            <a:off x="679450" y="4005263"/>
            <a:ext cx="202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TABERNACOLO </a:t>
            </a:r>
          </a:p>
          <a:p>
            <a:pPr algn="ctr"/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in bronzo </a:t>
            </a:r>
          </a:p>
        </p:txBody>
      </p:sp>
      <p:sp>
        <p:nvSpPr>
          <p:cNvPr id="46117" name="Text Box 37"/>
          <p:cNvSpPr txBox="1">
            <a:spLocks noChangeArrowheads="1"/>
          </p:cNvSpPr>
          <p:nvPr/>
        </p:nvSpPr>
        <p:spPr bwMode="auto">
          <a:xfrm>
            <a:off x="1403350" y="44450"/>
            <a:ext cx="612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CHIESA S.ANTONIO DA PADOVA</a:t>
            </a: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4500563" y="438150"/>
            <a:ext cx="4643437" cy="1368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2112963" y="6567488"/>
            <a:ext cx="4546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S.Alfonso (bronzo, altezza metri 2,20)</a:t>
            </a: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1116013" y="44450"/>
            <a:ext cx="7472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ESTERNO CHIESA S.ANTONIO DA PADOVA</a:t>
            </a:r>
          </a:p>
        </p:txBody>
      </p:sp>
      <p:pic>
        <p:nvPicPr>
          <p:cNvPr id="47138" name="Picture 34" descr="IMG_530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413" y="596900"/>
            <a:ext cx="4430712" cy="59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39" name="Rectangle 35"/>
          <p:cNvSpPr>
            <a:spLocks noChangeArrowheads="1"/>
          </p:cNvSpPr>
          <p:nvPr/>
        </p:nvSpPr>
        <p:spPr bwMode="auto">
          <a:xfrm>
            <a:off x="2133600" y="501650"/>
            <a:ext cx="4468813" cy="601980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622675" y="44450"/>
            <a:ext cx="2243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2 MARZOCCA</a:t>
            </a:r>
          </a:p>
        </p:txBody>
      </p:sp>
      <p:pic>
        <p:nvPicPr>
          <p:cNvPr id="55301" name="Picture 5" descr="monumento 62 sca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025" y="685800"/>
            <a:ext cx="5495925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676400" y="685800"/>
            <a:ext cx="5580063" cy="5688013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124200" y="6400800"/>
            <a:ext cx="2471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Ubaldo Fiorenzi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IMG_514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7763" y="692150"/>
            <a:ext cx="402590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2411413" y="692150"/>
            <a:ext cx="4032250" cy="5329238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1917700" y="69850"/>
            <a:ext cx="512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3 </a:t>
            </a:r>
            <a:r>
              <a:rPr lang="it-IT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 MADONNINA DI VIA CAPRI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9" name="Picture 1029" descr="C:\Documents and Settings\Utente\Desktop\web gio\Gio opere pubbliche nov 20I3\vio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6275"/>
            <a:ext cx="91440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8" name="Text Box 1028"/>
          <p:cNvSpPr txBox="1">
            <a:spLocks noChangeArrowheads="1"/>
          </p:cNvSpPr>
          <p:nvPr/>
        </p:nvSpPr>
        <p:spPr bwMode="auto">
          <a:xfrm>
            <a:off x="3124200" y="-46038"/>
            <a:ext cx="2925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4D4D4D"/>
                </a:solidFill>
                <a:latin typeface="Comic Sans MS" panose="030F0702030302020204" pitchFamily="66" charset="0"/>
              </a:rPr>
              <a:t>un giro di Gio’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050"/>
          <p:cNvSpPr txBox="1">
            <a:spLocks noChangeArrowheads="1"/>
          </p:cNvSpPr>
          <p:nvPr/>
        </p:nvSpPr>
        <p:spPr bwMode="auto">
          <a:xfrm>
            <a:off x="339725" y="76200"/>
            <a:ext cx="8423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4  </a:t>
            </a:r>
            <a:r>
              <a:rPr lang="it-IT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	FONTANELLA DEI GABBIANIPiazza dei Migranti</a:t>
            </a:r>
          </a:p>
        </p:txBody>
      </p:sp>
      <p:pic>
        <p:nvPicPr>
          <p:cNvPr id="162819" name="Picture 2051" descr="C:\Documents and Settings\Utente\Desktop\web gio\Gio opere pubbliche nov 20I3\migrant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33829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0" name="Picture 2052" descr="C:\Documents and Settings\Utente\Desktop\web gio\Gio opere pubbliche nov 20I3\migranti gi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1143000"/>
            <a:ext cx="34385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2053" descr="C:\Documents and Settings\Utente\Desktop\web gio\Gio opere pubbliche nov 20I3\ritratto cerioni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89738" y="2800350"/>
            <a:ext cx="2354262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2" name="Text Box 2054"/>
          <p:cNvSpPr txBox="1">
            <a:spLocks noChangeArrowheads="1"/>
          </p:cNvSpPr>
          <p:nvPr/>
        </p:nvSpPr>
        <p:spPr bwMode="auto">
          <a:xfrm>
            <a:off x="4981575" y="5195888"/>
            <a:ext cx="1800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333333"/>
                </a:solidFill>
                <a:latin typeface="Comic Sans MS" panose="030F0702030302020204" pitchFamily="66" charset="0"/>
              </a:rPr>
              <a:t>In collaborazione </a:t>
            </a:r>
          </a:p>
          <a:p>
            <a:r>
              <a:rPr lang="it-IT" sz="1400" b="1">
                <a:solidFill>
                  <a:srgbClr val="333333"/>
                </a:solidFill>
                <a:latin typeface="Comic Sans MS" panose="030F0702030302020204" pitchFamily="66" charset="0"/>
              </a:rPr>
              <a:t>con Sandro Cerioni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22263" y="2852738"/>
            <a:ext cx="8353425" cy="2089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34925" y="3352800"/>
            <a:ext cx="300831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5</a:t>
            </a:r>
          </a:p>
          <a:p>
            <a:r>
              <a:rPr lang="it-IT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	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LA LANTERNA BLU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DI TONY: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affresco sopra il bancone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e parete esterna </a:t>
            </a:r>
          </a:p>
        </p:txBody>
      </p:sp>
      <p:pic>
        <p:nvPicPr>
          <p:cNvPr id="65550" name="Picture 14" descr="C:\Documents and Settings\Utente\Documenti\Download\Giò..1957-AffrescoAll'EsternoDellaLanternaBlù(scomparso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3292475"/>
            <a:ext cx="5486400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2987675" y="3284538"/>
            <a:ext cx="5470525" cy="3573462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65551" name="Picture 15" descr="C:\Documents and Settings\Utente\Desktop\web gio\Gio opere pubbliche nov 20I3\ton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325"/>
            <a:ext cx="8458200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Documents and Settings\Utente\Documenti\vietri\vinc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850" y="0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39" name="Picture 3" descr="C:\Documents and Settings\Utente\Documenti\vietri\pep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0" name="Picture 4" descr="C:\Documents and Settings\Utente\Desktop\web gio\Gio opere pubbliche nov 20I3\si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738" y="1447800"/>
            <a:ext cx="2836862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735013" y="69850"/>
            <a:ext cx="8256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 u="sng">
                <a:solidFill>
                  <a:srgbClr val="333333"/>
                </a:solidFill>
                <a:latin typeface="Comic Sans MS" panose="030F0702030302020204" pitchFamily="66" charset="0"/>
              </a:rPr>
              <a:t>MONTIGNANO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 MONUMENTO AL CARABINIERE SANTE SANTARELLI</a:t>
            </a:r>
          </a:p>
        </p:txBody>
      </p:sp>
      <p:pic>
        <p:nvPicPr>
          <p:cNvPr id="31781" name="Picture 37" descr="IMG_528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63" y="692150"/>
            <a:ext cx="410845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2" name="Picture 38" descr="IMG_528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4779963"/>
            <a:ext cx="2592387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3" name="Picture 39" descr="IMG_528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1412875"/>
            <a:ext cx="2411412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4" name="Picture 40" descr="IMG_528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476250"/>
            <a:ext cx="3132137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5" name="Picture 41" descr="IMG_454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4437063"/>
            <a:ext cx="2376488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86" name="Rectangle 42"/>
          <p:cNvSpPr>
            <a:spLocks noChangeArrowheads="1"/>
          </p:cNvSpPr>
          <p:nvPr/>
        </p:nvSpPr>
        <p:spPr bwMode="auto">
          <a:xfrm>
            <a:off x="7083425" y="4465638"/>
            <a:ext cx="2168525" cy="2392362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1" name="Picture 13" descr="luc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4105275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1917700" y="69850"/>
            <a:ext cx="521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6  </a:t>
            </a:r>
            <a:r>
              <a:rPr lang="it-IT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 BIBLIOTECA LUCA ORCIARI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6700838" y="6110288"/>
            <a:ext cx="673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Luca</a:t>
            </a:r>
          </a:p>
        </p:txBody>
      </p:sp>
      <p:pic>
        <p:nvPicPr>
          <p:cNvPr id="53264" name="Picture 16" descr="C:\Documents and Settings\Utente\Desktop\web gio\opere pubbliche\Luca Orciar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2925" y="838200"/>
            <a:ext cx="338613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5632450" y="838200"/>
            <a:ext cx="3359150" cy="506095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863600" y="685800"/>
            <a:ext cx="7543800" cy="563880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838200" y="638175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Bobo</a:t>
            </a:r>
          </a:p>
        </p:txBody>
      </p:sp>
      <p:pic>
        <p:nvPicPr>
          <p:cNvPr id="73734" name="Picture 6" descr="bob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75" y="685800"/>
            <a:ext cx="7489825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026" descr="C:\Documents and Settings\Utente\Documenti\Download\foto(8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481" name="Object 25"/>
          <p:cNvGraphicFramePr>
            <a:graphicFrameLocks noChangeAspect="1"/>
          </p:cNvGraphicFramePr>
          <p:nvPr/>
        </p:nvGraphicFramePr>
        <p:xfrm>
          <a:off x="2700338" y="1890713"/>
          <a:ext cx="3743325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98" name="Immagine bitmap" r:id="rId3" imgW="3742857" imgH="3076190" progId="Paint.Picture">
                  <p:embed/>
                </p:oleObj>
              </mc:Choice>
              <mc:Fallback>
                <p:oleObj name="Immagine bitmap" r:id="rId3" imgW="3742857" imgH="3076190" progId="Paint.Picture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890713"/>
                        <a:ext cx="3743325" cy="307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Oval 4"/>
          <p:cNvSpPr>
            <a:spLocks noChangeArrowheads="1"/>
          </p:cNvSpPr>
          <p:nvPr/>
        </p:nvSpPr>
        <p:spPr bwMode="auto">
          <a:xfrm flipH="1">
            <a:off x="41148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7462" name="Oval 6"/>
          <p:cNvSpPr>
            <a:spLocks noChangeArrowheads="1"/>
          </p:cNvSpPr>
          <p:nvPr/>
        </p:nvSpPr>
        <p:spPr bwMode="auto">
          <a:xfrm flipH="1">
            <a:off x="3151188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7463" name="Oval 7"/>
          <p:cNvSpPr>
            <a:spLocks noChangeArrowheads="1"/>
          </p:cNvSpPr>
          <p:nvPr/>
        </p:nvSpPr>
        <p:spPr bwMode="auto">
          <a:xfrm flipH="1">
            <a:off x="4267200" y="2819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7464" name="Oval 8"/>
          <p:cNvSpPr>
            <a:spLocks noChangeArrowheads="1"/>
          </p:cNvSpPr>
          <p:nvPr/>
        </p:nvSpPr>
        <p:spPr bwMode="auto">
          <a:xfrm flipH="1"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7465" name="Oval 9"/>
          <p:cNvSpPr>
            <a:spLocks noChangeArrowheads="1"/>
          </p:cNvSpPr>
          <p:nvPr/>
        </p:nvSpPr>
        <p:spPr bwMode="auto">
          <a:xfrm flipH="1">
            <a:off x="57912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304800" y="573088"/>
            <a:ext cx="2789238" cy="8540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VELE E GABBIANI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ROTONDA DEL CIARNIN</a:t>
            </a:r>
          </a:p>
          <a:p>
            <a:r>
              <a:rPr lang="it-IT" sz="1600" b="1" u="sng">
                <a:solidFill>
                  <a:srgbClr val="4D4D4D"/>
                </a:solidFill>
                <a:latin typeface="Comic Sans MS" panose="030F0702030302020204" pitchFamily="66" charset="0"/>
              </a:rPr>
              <a:t>SENIGALLIA</a:t>
            </a:r>
          </a:p>
        </p:txBody>
      </p:sp>
      <p:sp>
        <p:nvSpPr>
          <p:cNvPr id="147469" name="Text Box 13"/>
          <p:cNvSpPr txBox="1">
            <a:spLocks noChangeArrowheads="1"/>
          </p:cNvSpPr>
          <p:nvPr/>
        </p:nvSpPr>
        <p:spPr bwMode="auto">
          <a:xfrm>
            <a:off x="103188" y="3516313"/>
            <a:ext cx="3059112" cy="6096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MADRE CON DUE BAMBINI</a:t>
            </a:r>
          </a:p>
          <a:p>
            <a:r>
              <a:rPr lang="it-IT" sz="1600" b="1" u="sng">
                <a:solidFill>
                  <a:srgbClr val="4D4D4D"/>
                </a:solidFill>
                <a:latin typeface="Comic Sans MS" panose="030F0702030302020204" pitchFamily="66" charset="0"/>
              </a:rPr>
              <a:t>CHIARAVALLE</a:t>
            </a:r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: PIAZZA </a:t>
            </a:r>
          </a:p>
        </p:txBody>
      </p:sp>
      <p:sp>
        <p:nvSpPr>
          <p:cNvPr id="147470" name="Text Box 14"/>
          <p:cNvSpPr txBox="1">
            <a:spLocks noChangeArrowheads="1"/>
          </p:cNvSpPr>
          <p:nvPr/>
        </p:nvSpPr>
        <p:spPr bwMode="auto">
          <a:xfrm>
            <a:off x="152400" y="5665788"/>
            <a:ext cx="5200650" cy="8540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GESU’ TRA I BAMBINI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ATTIVITA’ DELL’ORATORIO</a:t>
            </a:r>
          </a:p>
          <a:p>
            <a:r>
              <a:rPr lang="it-IT" sz="1600" b="1" u="sng">
                <a:solidFill>
                  <a:srgbClr val="4D4D4D"/>
                </a:solidFill>
                <a:latin typeface="Comic Sans MS" panose="030F0702030302020204" pitchFamily="66" charset="0"/>
              </a:rPr>
              <a:t>FABRIANO</a:t>
            </a:r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: ATRIO EREMO DI SAN SILVESTRO</a:t>
            </a:r>
          </a:p>
        </p:txBody>
      </p:sp>
      <p:sp>
        <p:nvSpPr>
          <p:cNvPr id="147472" name="Text Box 16"/>
          <p:cNvSpPr txBox="1">
            <a:spLocks noChangeArrowheads="1"/>
          </p:cNvSpPr>
          <p:nvPr/>
        </p:nvSpPr>
        <p:spPr bwMode="auto">
          <a:xfrm>
            <a:off x="5537200" y="5257800"/>
            <a:ext cx="3225800" cy="109855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BASSORILIEVO ESTERNO</a:t>
            </a:r>
            <a:b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</a:br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RITRATTO DI AGOSTINELLI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BUSTO DI DONNA</a:t>
            </a:r>
          </a:p>
          <a:p>
            <a:r>
              <a:rPr lang="it-IT" sz="1600" b="1" u="sng">
                <a:solidFill>
                  <a:srgbClr val="4D4D4D"/>
                </a:solidFill>
                <a:latin typeface="Comic Sans MS" panose="030F0702030302020204" pitchFamily="66" charset="0"/>
              </a:rPr>
              <a:t>JESI</a:t>
            </a:r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: CIRCOLO CITTADINO</a:t>
            </a:r>
          </a:p>
        </p:txBody>
      </p:sp>
      <p:sp>
        <p:nvSpPr>
          <p:cNvPr id="147474" name="Line 18"/>
          <p:cNvSpPr>
            <a:spLocks noChangeShapeType="1"/>
          </p:cNvSpPr>
          <p:nvPr/>
        </p:nvSpPr>
        <p:spPr bwMode="auto">
          <a:xfrm flipH="1" flipV="1">
            <a:off x="5715000" y="3810000"/>
            <a:ext cx="228600" cy="8382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75" name="Line 19"/>
          <p:cNvSpPr>
            <a:spLocks noChangeShapeType="1"/>
          </p:cNvSpPr>
          <p:nvPr/>
        </p:nvSpPr>
        <p:spPr bwMode="auto">
          <a:xfrm flipV="1">
            <a:off x="3124200" y="2971800"/>
            <a:ext cx="1143000" cy="533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76" name="Line 20"/>
          <p:cNvSpPr>
            <a:spLocks noChangeShapeType="1"/>
          </p:cNvSpPr>
          <p:nvPr/>
        </p:nvSpPr>
        <p:spPr bwMode="auto">
          <a:xfrm flipV="1">
            <a:off x="1600200" y="4953000"/>
            <a:ext cx="1219200" cy="6858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78" name="Line 22"/>
          <p:cNvSpPr>
            <a:spLocks noChangeShapeType="1"/>
          </p:cNvSpPr>
          <p:nvPr/>
        </p:nvSpPr>
        <p:spPr bwMode="auto">
          <a:xfrm>
            <a:off x="3124200" y="914400"/>
            <a:ext cx="990600" cy="12192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79" name="Line 23"/>
          <p:cNvSpPr>
            <a:spLocks noChangeShapeType="1"/>
          </p:cNvSpPr>
          <p:nvPr/>
        </p:nvSpPr>
        <p:spPr bwMode="auto">
          <a:xfrm flipH="1" flipV="1">
            <a:off x="4641850" y="3387725"/>
            <a:ext cx="920750" cy="1946275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82" name="Text Box 26"/>
          <p:cNvSpPr txBox="1">
            <a:spLocks noChangeArrowheads="1"/>
          </p:cNvSpPr>
          <p:nvPr/>
        </p:nvSpPr>
        <p:spPr bwMode="auto">
          <a:xfrm>
            <a:off x="5943600" y="3925888"/>
            <a:ext cx="3271838" cy="109855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RITRATTi DI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LUIGI FAGIOLI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E FRANCESCO FIORENZI</a:t>
            </a:r>
          </a:p>
          <a:p>
            <a:r>
              <a:rPr lang="it-IT" sz="1600" b="1" u="sng">
                <a:solidFill>
                  <a:srgbClr val="4D4D4D"/>
                </a:solidFill>
                <a:latin typeface="Comic Sans MS" panose="030F0702030302020204" pitchFamily="66" charset="0"/>
              </a:rPr>
              <a:t>OSIMO</a:t>
            </a:r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: GIARDINI PUBBLICI</a:t>
            </a:r>
          </a:p>
        </p:txBody>
      </p:sp>
      <p:sp>
        <p:nvSpPr>
          <p:cNvPr id="147483" name="Text Box 27"/>
          <p:cNvSpPr txBox="1">
            <a:spLocks noChangeArrowheads="1"/>
          </p:cNvSpPr>
          <p:nvPr/>
        </p:nvSpPr>
        <p:spPr bwMode="auto">
          <a:xfrm>
            <a:off x="1905000" y="0"/>
            <a:ext cx="533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4D4D4D"/>
                </a:solidFill>
                <a:latin typeface="Comic Sans MS" panose="030F0702030302020204" pitchFamily="66" charset="0"/>
              </a:rPr>
              <a:t>Gio’ in provincia di Ancona</a:t>
            </a:r>
          </a:p>
        </p:txBody>
      </p:sp>
      <p:sp>
        <p:nvSpPr>
          <p:cNvPr id="147486" name="Text Box 30"/>
          <p:cNvSpPr txBox="1">
            <a:spLocks noChangeArrowheads="1"/>
          </p:cNvSpPr>
          <p:nvPr/>
        </p:nvSpPr>
        <p:spPr bwMode="auto">
          <a:xfrm>
            <a:off x="6453188" y="2743200"/>
            <a:ext cx="2698750" cy="8540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RITRATTO DI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LIANO ROSSINI</a:t>
            </a:r>
          </a:p>
          <a:p>
            <a:r>
              <a:rPr lang="it-IT" sz="1600" b="1" u="sng">
                <a:solidFill>
                  <a:srgbClr val="4D4D4D"/>
                </a:solidFill>
                <a:latin typeface="Comic Sans MS" panose="030F0702030302020204" pitchFamily="66" charset="0"/>
              </a:rPr>
              <a:t>PALAROSSINI</a:t>
            </a:r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 ANCONA</a:t>
            </a:r>
          </a:p>
        </p:txBody>
      </p:sp>
      <p:sp>
        <p:nvSpPr>
          <p:cNvPr id="147487" name="Oval 31"/>
          <p:cNvSpPr>
            <a:spLocks noChangeArrowheads="1"/>
          </p:cNvSpPr>
          <p:nvPr/>
        </p:nvSpPr>
        <p:spPr bwMode="auto">
          <a:xfrm flipH="1">
            <a:off x="51816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0" y="1792288"/>
            <a:ext cx="3657600" cy="8540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2 BASSORILIEVi IN CERAMICA:</a:t>
            </a:r>
          </a:p>
          <a:p>
            <a:r>
              <a:rPr lang="it-IT" sz="1600" b="1" u="sng">
                <a:solidFill>
                  <a:srgbClr val="4D4D4D"/>
                </a:solidFill>
                <a:latin typeface="Comic Sans MS" panose="030F0702030302020204" pitchFamily="66" charset="0"/>
              </a:rPr>
              <a:t>COLLEMARINO</a:t>
            </a:r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: SCUOLA MEDIA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ALESSANDRO VOLTA</a:t>
            </a:r>
          </a:p>
        </p:txBody>
      </p:sp>
      <p:sp>
        <p:nvSpPr>
          <p:cNvPr id="147489" name="Line 33"/>
          <p:cNvSpPr>
            <a:spLocks noChangeShapeType="1"/>
          </p:cNvSpPr>
          <p:nvPr/>
        </p:nvSpPr>
        <p:spPr bwMode="auto">
          <a:xfrm flipH="1">
            <a:off x="5867400" y="2209800"/>
            <a:ext cx="609600" cy="914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90" name="Line 34"/>
          <p:cNvSpPr>
            <a:spLocks noChangeShapeType="1"/>
          </p:cNvSpPr>
          <p:nvPr/>
        </p:nvSpPr>
        <p:spPr bwMode="auto">
          <a:xfrm>
            <a:off x="3657600" y="2209800"/>
            <a:ext cx="1447800" cy="4572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91" name="Oval 35"/>
          <p:cNvSpPr>
            <a:spLocks noChangeArrowheads="1"/>
          </p:cNvSpPr>
          <p:nvPr/>
        </p:nvSpPr>
        <p:spPr bwMode="auto">
          <a:xfrm flipH="1">
            <a:off x="56388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7492" name="Oval 36"/>
          <p:cNvSpPr>
            <a:spLocks noChangeArrowheads="1"/>
          </p:cNvSpPr>
          <p:nvPr/>
        </p:nvSpPr>
        <p:spPr bwMode="auto">
          <a:xfrm flipH="1">
            <a:off x="56388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7493" name="Text Box 37"/>
          <p:cNvSpPr txBox="1">
            <a:spLocks noChangeArrowheads="1"/>
          </p:cNvSpPr>
          <p:nvPr/>
        </p:nvSpPr>
        <p:spPr bwMode="auto">
          <a:xfrm>
            <a:off x="6507163" y="1371600"/>
            <a:ext cx="2500312" cy="109855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SCULTURE TOMBE: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STASI, ANGELINI E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LATTANZI CIMITERO</a:t>
            </a:r>
          </a:p>
          <a:p>
            <a:r>
              <a:rPr lang="it-IT" sz="1600" b="1" u="sng">
                <a:solidFill>
                  <a:srgbClr val="4D4D4D"/>
                </a:solidFill>
                <a:latin typeface="Comic Sans MS" panose="030F0702030302020204" pitchFamily="66" charset="0"/>
              </a:rPr>
              <a:t>TAVERNELLE</a:t>
            </a:r>
          </a:p>
        </p:txBody>
      </p:sp>
      <p:sp>
        <p:nvSpPr>
          <p:cNvPr id="147494" name="Line 38"/>
          <p:cNvSpPr>
            <a:spLocks noChangeShapeType="1"/>
          </p:cNvSpPr>
          <p:nvPr/>
        </p:nvSpPr>
        <p:spPr bwMode="auto">
          <a:xfrm flipH="1" flipV="1">
            <a:off x="5943600" y="3429000"/>
            <a:ext cx="533400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195513" y="109538"/>
            <a:ext cx="1998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8  </a:t>
            </a:r>
            <a:r>
              <a:rPr lang="it-IT" b="1" u="sng">
                <a:solidFill>
                  <a:srgbClr val="333333"/>
                </a:solidFill>
                <a:latin typeface="Comic Sans MS" panose="030F0702030302020204" pitchFamily="66" charset="0"/>
              </a:rPr>
              <a:t>SENIGALLIA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79388" y="6437313"/>
            <a:ext cx="783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>
                <a:latin typeface="Comic Sans MS" panose="030F0702030302020204" pitchFamily="66" charset="0"/>
              </a:rPr>
              <a:t>VELE E GABBIANI (rotonda Ciarnin): lavoro fatto a 4 mani, con ADELELMO PESARESI</a:t>
            </a:r>
          </a:p>
        </p:txBody>
      </p:sp>
      <p:pic>
        <p:nvPicPr>
          <p:cNvPr id="49160" name="Picture 8" descr="IMGP000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225" y="115888"/>
            <a:ext cx="4641850" cy="34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 descr="IMGP00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558800"/>
            <a:ext cx="42672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500563" y="122238"/>
            <a:ext cx="4608512" cy="3455987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07950" y="609600"/>
            <a:ext cx="4248150" cy="568960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9162" name="Picture 10" descr="IMGP000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3644900"/>
            <a:ext cx="36322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5219700" y="3644900"/>
            <a:ext cx="3600450" cy="2735263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1026" descr="C:\Documents and Settings\Utente\Desktop\web gio\Gio opere pubbliche nov 20I3\ade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050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81" name="Group 53"/>
          <p:cNvGrpSpPr>
            <a:grpSpLocks/>
          </p:cNvGrpSpPr>
          <p:nvPr/>
        </p:nvGrpSpPr>
        <p:grpSpPr bwMode="auto">
          <a:xfrm>
            <a:off x="1828800" y="663575"/>
            <a:ext cx="6588125" cy="5103813"/>
            <a:chOff x="1152" y="418"/>
            <a:chExt cx="4150" cy="3215"/>
          </a:xfrm>
        </p:grpSpPr>
        <p:graphicFrame>
          <p:nvGraphicFramePr>
            <p:cNvPr id="150530" name="Object 2"/>
            <p:cNvGraphicFramePr>
              <a:graphicFrameLocks noChangeAspect="1"/>
            </p:cNvGraphicFramePr>
            <p:nvPr/>
          </p:nvGraphicFramePr>
          <p:xfrm>
            <a:off x="1632" y="960"/>
            <a:ext cx="2430" cy="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227" name="Immagine bitmap" r:id="rId3" imgW="3858164" imgH="3809524" progId="Paint.Picture">
                    <p:embed/>
                  </p:oleObj>
                </mc:Choice>
                <mc:Fallback>
                  <p:oleObj name="Immagine bitmap" r:id="rId3" imgW="3858164" imgH="3809524" progId="Paint.Picture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960"/>
                          <a:ext cx="2430" cy="2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0538" name="Text Box 10"/>
            <p:cNvSpPr txBox="1">
              <a:spLocks noChangeArrowheads="1"/>
            </p:cNvSpPr>
            <p:nvPr/>
          </p:nvSpPr>
          <p:spPr bwMode="auto">
            <a:xfrm>
              <a:off x="1280" y="2020"/>
              <a:ext cx="109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TERMINILLO </a:t>
              </a:r>
              <a:r>
                <a:rPr lang="it-IT" sz="1400" b="1" u="sng">
                  <a:latin typeface="Comic Sans MS" panose="030F0702030302020204" pitchFamily="66" charset="0"/>
                </a:rPr>
                <a:t>34</a:t>
              </a:r>
              <a:r>
                <a:rPr lang="it-IT" sz="1400" b="1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50539" name="Text Box 11"/>
            <p:cNvSpPr txBox="1">
              <a:spLocks noChangeArrowheads="1"/>
            </p:cNvSpPr>
            <p:nvPr/>
          </p:nvSpPr>
          <p:spPr bwMode="auto">
            <a:xfrm>
              <a:off x="1152" y="1089"/>
              <a:ext cx="81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MODENA </a:t>
              </a:r>
              <a:r>
                <a:rPr lang="it-IT" sz="1400" b="1" u="sng">
                  <a:latin typeface="Comic Sans MS" panose="030F0702030302020204" pitchFamily="66" charset="0"/>
                </a:rPr>
                <a:t>26</a:t>
              </a:r>
            </a:p>
          </p:txBody>
        </p:sp>
        <p:sp>
          <p:nvSpPr>
            <p:cNvPr id="150540" name="Text Box 12"/>
            <p:cNvSpPr txBox="1">
              <a:spLocks noChangeArrowheads="1"/>
            </p:cNvSpPr>
            <p:nvPr/>
          </p:nvSpPr>
          <p:spPr bwMode="auto">
            <a:xfrm>
              <a:off x="1776" y="3441"/>
              <a:ext cx="74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NAPOLI </a:t>
              </a:r>
              <a:r>
                <a:rPr lang="it-IT" sz="1400" b="1" u="sng">
                  <a:latin typeface="Comic Sans MS" panose="030F0702030302020204" pitchFamily="66" charset="0"/>
                </a:rPr>
                <a:t>32</a:t>
              </a:r>
            </a:p>
          </p:txBody>
        </p:sp>
        <p:sp>
          <p:nvSpPr>
            <p:cNvPr id="150541" name="Text Box 13"/>
            <p:cNvSpPr txBox="1">
              <a:spLocks noChangeArrowheads="1"/>
            </p:cNvSpPr>
            <p:nvPr/>
          </p:nvSpPr>
          <p:spPr bwMode="auto">
            <a:xfrm>
              <a:off x="3552" y="2049"/>
              <a:ext cx="17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ROSETO DEGLI ABRUZZI </a:t>
              </a:r>
              <a:r>
                <a:rPr lang="it-IT" sz="1400" b="1" u="sng">
                  <a:latin typeface="Comic Sans MS" panose="030F0702030302020204" pitchFamily="66" charset="0"/>
                </a:rPr>
                <a:t>27</a:t>
              </a:r>
            </a:p>
          </p:txBody>
        </p:sp>
        <p:sp>
          <p:nvSpPr>
            <p:cNvPr id="150542" name="Text Box 14"/>
            <p:cNvSpPr txBox="1">
              <a:spLocks noChangeArrowheads="1"/>
            </p:cNvSpPr>
            <p:nvPr/>
          </p:nvSpPr>
          <p:spPr bwMode="auto">
            <a:xfrm>
              <a:off x="4080" y="2799"/>
              <a:ext cx="84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POTENZA </a:t>
              </a:r>
              <a:r>
                <a:rPr lang="it-IT" sz="1400" b="1" u="sng">
                  <a:latin typeface="Comic Sans MS" panose="030F0702030302020204" pitchFamily="66" charset="0"/>
                </a:rPr>
                <a:t>30</a:t>
              </a:r>
            </a:p>
          </p:txBody>
        </p:sp>
        <p:sp>
          <p:nvSpPr>
            <p:cNvPr id="150543" name="Line 15"/>
            <p:cNvSpPr>
              <a:spLocks noChangeShapeType="1"/>
            </p:cNvSpPr>
            <p:nvPr/>
          </p:nvSpPr>
          <p:spPr bwMode="auto">
            <a:xfrm flipH="1" flipV="1">
              <a:off x="3072" y="2208"/>
              <a:ext cx="960" cy="38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44" name="Line 16"/>
            <p:cNvSpPr>
              <a:spLocks noChangeShapeType="1"/>
            </p:cNvSpPr>
            <p:nvPr/>
          </p:nvSpPr>
          <p:spPr bwMode="auto">
            <a:xfrm flipH="1" flipV="1">
              <a:off x="2976" y="2064"/>
              <a:ext cx="624" cy="9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45" name="Line 17"/>
            <p:cNvSpPr>
              <a:spLocks noChangeShapeType="1"/>
            </p:cNvSpPr>
            <p:nvPr/>
          </p:nvSpPr>
          <p:spPr bwMode="auto">
            <a:xfrm>
              <a:off x="1887" y="1200"/>
              <a:ext cx="528" cy="2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46" name="Line 18"/>
            <p:cNvSpPr>
              <a:spLocks noChangeShapeType="1"/>
            </p:cNvSpPr>
            <p:nvPr/>
          </p:nvSpPr>
          <p:spPr bwMode="auto">
            <a:xfrm flipV="1">
              <a:off x="2271" y="2640"/>
              <a:ext cx="768" cy="81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47" name="Line 19"/>
            <p:cNvSpPr>
              <a:spLocks noChangeShapeType="1"/>
            </p:cNvSpPr>
            <p:nvPr/>
          </p:nvSpPr>
          <p:spPr bwMode="auto">
            <a:xfrm>
              <a:off x="2160" y="2112"/>
              <a:ext cx="447" cy="9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48" name="Line 20"/>
            <p:cNvSpPr>
              <a:spLocks noChangeShapeType="1"/>
            </p:cNvSpPr>
            <p:nvPr/>
          </p:nvSpPr>
          <p:spPr bwMode="auto">
            <a:xfrm flipH="1" flipV="1">
              <a:off x="3024" y="2160"/>
              <a:ext cx="1071" cy="2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51" name="Text Box 23"/>
            <p:cNvSpPr txBox="1">
              <a:spLocks noChangeArrowheads="1"/>
            </p:cNvSpPr>
            <p:nvPr/>
          </p:nvSpPr>
          <p:spPr bwMode="auto">
            <a:xfrm>
              <a:off x="4080" y="2356"/>
              <a:ext cx="8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PESCARA </a:t>
              </a:r>
              <a:r>
                <a:rPr lang="it-IT" sz="1400" b="1" u="sng">
                  <a:latin typeface="Comic Sans MS" panose="030F0702030302020204" pitchFamily="66" charset="0"/>
                </a:rPr>
                <a:t>28</a:t>
              </a:r>
            </a:p>
          </p:txBody>
        </p:sp>
        <p:sp>
          <p:nvSpPr>
            <p:cNvPr id="150552" name="Text Box 24"/>
            <p:cNvSpPr txBox="1">
              <a:spLocks noChangeArrowheads="1"/>
            </p:cNvSpPr>
            <p:nvPr/>
          </p:nvSpPr>
          <p:spPr bwMode="auto">
            <a:xfrm>
              <a:off x="4032" y="2529"/>
              <a:ext cx="11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FRANCAVILLA </a:t>
              </a:r>
              <a:r>
                <a:rPr lang="it-IT" sz="1400" b="1" u="sng">
                  <a:latin typeface="Comic Sans MS" panose="030F0702030302020204" pitchFamily="66" charset="0"/>
                </a:rPr>
                <a:t>29</a:t>
              </a:r>
            </a:p>
          </p:txBody>
        </p:sp>
        <p:sp>
          <p:nvSpPr>
            <p:cNvPr id="150553" name="Line 25"/>
            <p:cNvSpPr>
              <a:spLocks noChangeShapeType="1"/>
            </p:cNvSpPr>
            <p:nvPr/>
          </p:nvSpPr>
          <p:spPr bwMode="auto">
            <a:xfrm flipH="1" flipV="1">
              <a:off x="3567" y="2544"/>
              <a:ext cx="561" cy="2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54" name="Text Box 26"/>
            <p:cNvSpPr txBox="1">
              <a:spLocks noChangeArrowheads="1"/>
            </p:cNvSpPr>
            <p:nvPr/>
          </p:nvSpPr>
          <p:spPr bwMode="auto">
            <a:xfrm>
              <a:off x="1301" y="2780"/>
              <a:ext cx="64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ROMA </a:t>
              </a:r>
              <a:r>
                <a:rPr lang="it-IT" sz="1400" b="1" u="sng">
                  <a:latin typeface="Comic Sans MS" panose="030F0702030302020204" pitchFamily="66" charset="0"/>
                </a:rPr>
                <a:t>33</a:t>
              </a:r>
            </a:p>
          </p:txBody>
        </p:sp>
        <p:sp>
          <p:nvSpPr>
            <p:cNvPr id="150555" name="Line 27"/>
            <p:cNvSpPr>
              <a:spLocks noChangeShapeType="1"/>
            </p:cNvSpPr>
            <p:nvPr/>
          </p:nvSpPr>
          <p:spPr bwMode="auto">
            <a:xfrm flipV="1">
              <a:off x="1695" y="2400"/>
              <a:ext cx="1008" cy="38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56" name="Text Box 28"/>
            <p:cNvSpPr txBox="1">
              <a:spLocks noChangeArrowheads="1"/>
            </p:cNvSpPr>
            <p:nvPr/>
          </p:nvSpPr>
          <p:spPr bwMode="auto">
            <a:xfrm>
              <a:off x="3312" y="3394"/>
              <a:ext cx="16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VIETRI SUL MARE (SA) </a:t>
              </a:r>
              <a:r>
                <a:rPr lang="it-IT" sz="1400" b="1" u="sng">
                  <a:latin typeface="Comic Sans MS" panose="030F0702030302020204" pitchFamily="66" charset="0"/>
                </a:rPr>
                <a:t>31</a:t>
              </a:r>
            </a:p>
          </p:txBody>
        </p:sp>
        <p:sp>
          <p:nvSpPr>
            <p:cNvPr id="150557" name="Line 29"/>
            <p:cNvSpPr>
              <a:spLocks noChangeShapeType="1"/>
            </p:cNvSpPr>
            <p:nvPr/>
          </p:nvSpPr>
          <p:spPr bwMode="auto">
            <a:xfrm flipH="1" flipV="1">
              <a:off x="3183" y="2784"/>
              <a:ext cx="288" cy="643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60" name="Text Box 32"/>
            <p:cNvSpPr txBox="1">
              <a:spLocks noChangeArrowheads="1"/>
            </p:cNvSpPr>
            <p:nvPr/>
          </p:nvSpPr>
          <p:spPr bwMode="auto">
            <a:xfrm>
              <a:off x="3504" y="705"/>
              <a:ext cx="100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MARZOCCA </a:t>
              </a:r>
              <a:r>
                <a:rPr lang="it-IT" sz="1400" b="1" u="sng">
                  <a:latin typeface="Comic Sans MS" panose="030F0702030302020204" pitchFamily="66" charset="0"/>
                </a:rPr>
                <a:t>1-7</a:t>
              </a:r>
            </a:p>
          </p:txBody>
        </p:sp>
        <p:sp>
          <p:nvSpPr>
            <p:cNvPr id="150561" name="Line 33"/>
            <p:cNvSpPr>
              <a:spLocks noChangeShapeType="1"/>
            </p:cNvSpPr>
            <p:nvPr/>
          </p:nvSpPr>
          <p:spPr bwMode="auto">
            <a:xfrm flipH="1">
              <a:off x="2870" y="912"/>
              <a:ext cx="634" cy="81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62" name="Text Box 34"/>
            <p:cNvSpPr txBox="1">
              <a:spLocks noChangeArrowheads="1"/>
            </p:cNvSpPr>
            <p:nvPr/>
          </p:nvSpPr>
          <p:spPr bwMode="auto">
            <a:xfrm>
              <a:off x="3600" y="993"/>
              <a:ext cx="11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CHIARAVALLE </a:t>
              </a:r>
              <a:r>
                <a:rPr lang="it-IT" sz="1400" b="1" u="sng">
                  <a:latin typeface="Comic Sans MS" panose="030F0702030302020204" pitchFamily="66" charset="0"/>
                </a:rPr>
                <a:t>13</a:t>
              </a:r>
            </a:p>
          </p:txBody>
        </p:sp>
        <p:sp>
          <p:nvSpPr>
            <p:cNvPr id="150563" name="Line 35"/>
            <p:cNvSpPr>
              <a:spLocks noChangeShapeType="1"/>
            </p:cNvSpPr>
            <p:nvPr/>
          </p:nvSpPr>
          <p:spPr bwMode="auto">
            <a:xfrm flipH="1">
              <a:off x="2784" y="1200"/>
              <a:ext cx="816" cy="72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64" name="Text Box 36"/>
            <p:cNvSpPr txBox="1">
              <a:spLocks noChangeArrowheads="1"/>
            </p:cNvSpPr>
            <p:nvPr/>
          </p:nvSpPr>
          <p:spPr bwMode="auto">
            <a:xfrm>
              <a:off x="1259" y="1569"/>
              <a:ext cx="9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FABRIANO </a:t>
              </a:r>
              <a:r>
                <a:rPr lang="it-IT" sz="1400" b="1" u="sng">
                  <a:latin typeface="Comic Sans MS" panose="030F0702030302020204" pitchFamily="66" charset="0"/>
                </a:rPr>
                <a:t>16</a:t>
              </a:r>
            </a:p>
          </p:txBody>
        </p:sp>
        <p:sp>
          <p:nvSpPr>
            <p:cNvPr id="150565" name="Line 37"/>
            <p:cNvSpPr>
              <a:spLocks noChangeShapeType="1"/>
            </p:cNvSpPr>
            <p:nvPr/>
          </p:nvSpPr>
          <p:spPr bwMode="auto">
            <a:xfrm flipH="1">
              <a:off x="2880" y="1584"/>
              <a:ext cx="816" cy="38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66" name="Text Box 38"/>
            <p:cNvSpPr txBox="1">
              <a:spLocks noChangeArrowheads="1"/>
            </p:cNvSpPr>
            <p:nvPr/>
          </p:nvSpPr>
          <p:spPr bwMode="auto">
            <a:xfrm>
              <a:off x="3799" y="1233"/>
              <a:ext cx="7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JESI </a:t>
              </a:r>
              <a:r>
                <a:rPr lang="it-IT" sz="1400" b="1" u="sng">
                  <a:latin typeface="Comic Sans MS" panose="030F0702030302020204" pitchFamily="66" charset="0"/>
                </a:rPr>
                <a:t>14-15</a:t>
              </a:r>
            </a:p>
          </p:txBody>
        </p:sp>
        <p:sp>
          <p:nvSpPr>
            <p:cNvPr id="150568" name="Text Box 40"/>
            <p:cNvSpPr txBox="1">
              <a:spLocks noChangeArrowheads="1"/>
            </p:cNvSpPr>
            <p:nvPr/>
          </p:nvSpPr>
          <p:spPr bwMode="auto">
            <a:xfrm>
              <a:off x="3120" y="418"/>
              <a:ext cx="9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SENIGALLIA </a:t>
              </a:r>
              <a:r>
                <a:rPr lang="it-IT" sz="1400" b="1" u="sng">
                  <a:latin typeface="Comic Sans MS" panose="030F0702030302020204" pitchFamily="66" charset="0"/>
                </a:rPr>
                <a:t>8</a:t>
              </a:r>
            </a:p>
          </p:txBody>
        </p:sp>
        <p:sp>
          <p:nvSpPr>
            <p:cNvPr id="150569" name="Line 41"/>
            <p:cNvSpPr>
              <a:spLocks noChangeShapeType="1"/>
            </p:cNvSpPr>
            <p:nvPr/>
          </p:nvSpPr>
          <p:spPr bwMode="auto">
            <a:xfrm flipH="1">
              <a:off x="2736" y="624"/>
              <a:ext cx="624" cy="110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70" name="Line 42"/>
            <p:cNvSpPr>
              <a:spLocks noChangeShapeType="1"/>
            </p:cNvSpPr>
            <p:nvPr/>
          </p:nvSpPr>
          <p:spPr bwMode="auto">
            <a:xfrm flipH="1">
              <a:off x="2784" y="1392"/>
              <a:ext cx="1008" cy="57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71" name="Line 43"/>
            <p:cNvSpPr>
              <a:spLocks noChangeShapeType="1"/>
            </p:cNvSpPr>
            <p:nvPr/>
          </p:nvSpPr>
          <p:spPr bwMode="auto">
            <a:xfrm flipH="1">
              <a:off x="2976" y="1824"/>
              <a:ext cx="720" cy="19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0575" name="Text Box 47"/>
            <p:cNvSpPr txBox="1">
              <a:spLocks noChangeArrowheads="1"/>
            </p:cNvSpPr>
            <p:nvPr/>
          </p:nvSpPr>
          <p:spPr bwMode="auto">
            <a:xfrm>
              <a:off x="3696" y="1474"/>
              <a:ext cx="7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OSIMO </a:t>
              </a:r>
              <a:r>
                <a:rPr lang="it-IT" sz="1400" b="1" u="sng">
                  <a:latin typeface="Comic Sans MS" panose="030F0702030302020204" pitchFamily="66" charset="0"/>
                </a:rPr>
                <a:t>12</a:t>
              </a:r>
            </a:p>
          </p:txBody>
        </p:sp>
        <p:sp>
          <p:nvSpPr>
            <p:cNvPr id="150576" name="Text Box 48"/>
            <p:cNvSpPr txBox="1">
              <a:spLocks noChangeArrowheads="1"/>
            </p:cNvSpPr>
            <p:nvPr/>
          </p:nvSpPr>
          <p:spPr bwMode="auto">
            <a:xfrm>
              <a:off x="3696" y="1713"/>
              <a:ext cx="137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omic Sans MS" panose="030F0702030302020204" pitchFamily="66" charset="0"/>
                </a:rPr>
                <a:t>ANCONA </a:t>
              </a:r>
              <a:r>
                <a:rPr lang="it-IT" sz="1400" b="1" u="sng">
                  <a:latin typeface="Comic Sans MS" panose="030F0702030302020204" pitchFamily="66" charset="0"/>
                </a:rPr>
                <a:t>9-11, 17-25</a:t>
              </a:r>
            </a:p>
          </p:txBody>
        </p:sp>
        <p:sp>
          <p:nvSpPr>
            <p:cNvPr id="150577" name="Line 49"/>
            <p:cNvSpPr>
              <a:spLocks noChangeShapeType="1"/>
            </p:cNvSpPr>
            <p:nvPr/>
          </p:nvSpPr>
          <p:spPr bwMode="auto">
            <a:xfrm>
              <a:off x="2031" y="1680"/>
              <a:ext cx="576" cy="3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adelelm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613" y="636588"/>
            <a:ext cx="4649787" cy="61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2336800" y="609600"/>
            <a:ext cx="4673600" cy="624840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777875" y="6391275"/>
            <a:ext cx="1271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Adelelmo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3184525" y="658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2895600" y="19050"/>
            <a:ext cx="2941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RITRATTI DI Gio’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Documents and Settings\Utente\Desktop\web gio\opere pubbliche\Gio Vel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886200" y="990600"/>
            <a:ext cx="7086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79388" y="6580188"/>
            <a:ext cx="783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>
                <a:latin typeface="Comic Sans MS" panose="030F0702030302020204" pitchFamily="66" charset="0"/>
              </a:rPr>
              <a:t>VELE E GABBIANI (rotonda Ciarnin): lavoro fatto a 4 mani, con ADELELMO PESARESI</a:t>
            </a:r>
          </a:p>
        </p:txBody>
      </p:sp>
      <p:pic>
        <p:nvPicPr>
          <p:cNvPr id="4099" name="Picture 3" descr="vele 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948238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334000" y="914400"/>
            <a:ext cx="381000" cy="502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8229600" y="990600"/>
            <a:ext cx="3200400" cy="502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1027" descr="BERNARDINO OK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0"/>
            <a:ext cx="4678363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3" name="Rectangle 1029"/>
          <p:cNvSpPr>
            <a:spLocks noChangeArrowheads="1"/>
          </p:cNvSpPr>
          <p:nvPr/>
        </p:nvSpPr>
        <p:spPr bwMode="auto">
          <a:xfrm>
            <a:off x="2212975" y="0"/>
            <a:ext cx="4721225" cy="6237288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6135" name="Text Box 1031"/>
          <p:cNvSpPr txBox="1">
            <a:spLocks noChangeArrowheads="1"/>
          </p:cNvSpPr>
          <p:nvPr/>
        </p:nvSpPr>
        <p:spPr bwMode="auto">
          <a:xfrm>
            <a:off x="2039938" y="6308725"/>
            <a:ext cx="4970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9 Frate Bernardino (Pinacoteca Falconara)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orrett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3" y="609600"/>
            <a:ext cx="8675687" cy="587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57188" y="647700"/>
            <a:ext cx="3960812" cy="5805488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932363" y="647700"/>
            <a:ext cx="3960812" cy="5805488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427538" y="549275"/>
            <a:ext cx="431800" cy="5949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5" y="76200"/>
            <a:ext cx="8067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9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COLLEMARINO (ANCONA)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:  scuola media statale 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820738" y="6488113"/>
            <a:ext cx="7064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IL LAVORO: DUE BASSORILIEVI IN COTTO  metri 3X2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angelo tomba corridore Lattanz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8" y="477838"/>
            <a:ext cx="7162800" cy="63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684213" y="-3175"/>
            <a:ext cx="6475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10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 CIMITERO TAVERNELLE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3490913" y="5805488"/>
            <a:ext cx="48863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TOMBA DEL CORRIDORE LATTANZI: 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LA VITTORIA ALATA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angelo in bronzo (altezza m 2)</a:t>
            </a:r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1017588" y="463550"/>
            <a:ext cx="7200900" cy="6381750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tomba sindaco an angelin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633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495550" y="-3175"/>
            <a:ext cx="6343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10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 CIMITERO TAVERNELLE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2627313" y="5661025"/>
            <a:ext cx="3070225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TOMBA DEL SINDACO 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ANGELINI:bassorilievo 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raffigurante la deposizione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altezza 3 metri  </a:t>
            </a:r>
          </a:p>
        </p:txBody>
      </p:sp>
      <p:pic>
        <p:nvPicPr>
          <p:cNvPr id="85001" name="Picture 9" descr="tomba stas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620713"/>
            <a:ext cx="3151187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2914650" y="3789363"/>
            <a:ext cx="3170238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TOMBA DELLA FAMIGLIA 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STASI:bassorilievo 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raffigurante la deposizione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Liano Rossin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88" y="765175"/>
            <a:ext cx="3706812" cy="494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79388" y="5876925"/>
            <a:ext cx="90138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LIANO ROSSINI campione olimpico di tiro al piattello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questo ritratto è stato ordinato a Giò dal CONI e si trova nell’ingresso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principale del PALAROSSINI di Ancona che è dedicato al campione Anconetano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555875" y="765175"/>
            <a:ext cx="3744913" cy="4968875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905000" y="38100"/>
            <a:ext cx="480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11 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PALAROSSINI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G_509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523875"/>
            <a:ext cx="3625850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403350" y="-26988"/>
            <a:ext cx="65849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12  OSIMO 	GIARDINI PUBBLICI	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39750" y="549275"/>
            <a:ext cx="4284663" cy="5688013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075238" y="549275"/>
            <a:ext cx="3565525" cy="5688013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23850" y="6259513"/>
            <a:ext cx="8413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Busti in bronzo di Francesco Fiorenzi e del corridore Luigi Fagioli	</a:t>
            </a:r>
          </a:p>
        </p:txBody>
      </p:sp>
      <p:pic>
        <p:nvPicPr>
          <p:cNvPr id="18440" name="Picture 8" descr="C:\Documents and Settings\Utente\Desktop\web gio\opere pubbliche\Francesco Fiorenz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" y="533400"/>
            <a:ext cx="425767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-76200" y="-26988"/>
            <a:ext cx="50482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13 </a:t>
            </a:r>
            <a:r>
              <a:rPr lang="it-IT" sz="2000" u="sng">
                <a:solidFill>
                  <a:srgbClr val="333333"/>
                </a:solidFill>
                <a:latin typeface="Comic Sans MS" panose="030F0702030302020204" pitchFamily="66" charset="0"/>
              </a:rPr>
              <a:t>CHIARAVALLE</a:t>
            </a:r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  PIAZZA CENTRALE</a:t>
            </a:r>
          </a:p>
        </p:txBody>
      </p:sp>
      <p:pic>
        <p:nvPicPr>
          <p:cNvPr id="17411" name="Picture 3" descr="montaggio Chiaravall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42875"/>
            <a:ext cx="4122737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hiaravalle nonn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404813"/>
            <a:ext cx="4248150" cy="60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95288" y="444500"/>
            <a:ext cx="4105275" cy="5976938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4932363" y="188913"/>
            <a:ext cx="4068762" cy="6119812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11150" y="6453188"/>
            <a:ext cx="3397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MAMMA CON DUE BAMBINI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905000" y="-26988"/>
            <a:ext cx="5551488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14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JESI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	CIRCOLO CITTADINO </a:t>
            </a:r>
          </a:p>
        </p:txBody>
      </p:sp>
      <p:pic>
        <p:nvPicPr>
          <p:cNvPr id="16387" name="Picture 3" descr="IMG_451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4200" y="379413"/>
            <a:ext cx="5529263" cy="737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835150" y="417513"/>
            <a:ext cx="5545138" cy="6107112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692275" y="6584950"/>
            <a:ext cx="5903913" cy="13954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728788" y="6540500"/>
            <a:ext cx="631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POLICROMA metri 5x5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9" name="Object 19"/>
          <p:cNvGraphicFramePr>
            <a:graphicFrameLocks noChangeAspect="1"/>
          </p:cNvGraphicFramePr>
          <p:nvPr/>
        </p:nvGraphicFramePr>
        <p:xfrm>
          <a:off x="2514600" y="1409700"/>
          <a:ext cx="319087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1" name="Immagine bitmap" r:id="rId3" imgW="3191320" imgH="4761905" progId="Paint.Picture">
                  <p:embed/>
                </p:oleObj>
              </mc:Choice>
              <mc:Fallback>
                <p:oleObj name="Immagine bitmap" r:id="rId3" imgW="3191320" imgH="4761905" progId="Paint.Picture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409700"/>
                        <a:ext cx="319087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5" name="Oval 5"/>
          <p:cNvSpPr>
            <a:spLocks noChangeArrowheads="1"/>
          </p:cNvSpPr>
          <p:nvPr/>
        </p:nvSpPr>
        <p:spPr bwMode="auto">
          <a:xfrm flipH="1">
            <a:off x="4876800" y="2819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 flipH="1">
            <a:off x="4451350" y="1676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 flipH="1">
            <a:off x="2698750" y="144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68" name="Oval 8"/>
          <p:cNvSpPr>
            <a:spLocks noChangeArrowheads="1"/>
          </p:cNvSpPr>
          <p:nvPr/>
        </p:nvSpPr>
        <p:spPr bwMode="auto">
          <a:xfrm flipH="1">
            <a:off x="3733800" y="5638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69" name="Oval 9"/>
          <p:cNvSpPr>
            <a:spLocks noChangeArrowheads="1"/>
          </p:cNvSpPr>
          <p:nvPr/>
        </p:nvSpPr>
        <p:spPr bwMode="auto">
          <a:xfrm flipH="1">
            <a:off x="4395788" y="20161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0" name="Oval 10"/>
          <p:cNvSpPr>
            <a:spLocks noChangeArrowheads="1"/>
          </p:cNvSpPr>
          <p:nvPr/>
        </p:nvSpPr>
        <p:spPr bwMode="auto">
          <a:xfrm flipH="1">
            <a:off x="4343400" y="243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1" name="Oval 11"/>
          <p:cNvSpPr>
            <a:spLocks noChangeArrowheads="1"/>
          </p:cNvSpPr>
          <p:nvPr/>
        </p:nvSpPr>
        <p:spPr bwMode="auto">
          <a:xfrm flipH="1">
            <a:off x="4375150" y="144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125413" y="1852613"/>
            <a:ext cx="1693862" cy="6096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MADONNINA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VIA CAPRI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6597650" y="709613"/>
            <a:ext cx="1920875" cy="6096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AFFRESCO BAR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LANTERNA BLU 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04800" y="179388"/>
            <a:ext cx="2309813" cy="8540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MONUMENTO A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UBALDO FIORENZI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LUNGOMARE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433388" y="3157538"/>
            <a:ext cx="2700337" cy="6096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FONTANA GABBIANI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PIAZZA DEI MIGRANTI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6200" y="5943600"/>
            <a:ext cx="3625850" cy="8540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MONUMENTO AL CARABINIERE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SANTE SANTARELLI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MONTIGNANO</a:t>
            </a:r>
          </a:p>
        </p:txBody>
      </p:sp>
      <p:sp>
        <p:nvSpPr>
          <p:cNvPr id="143380" name="Text Box 20"/>
          <p:cNvSpPr txBox="1">
            <a:spLocks noChangeArrowheads="1"/>
          </p:cNvSpPr>
          <p:nvPr/>
        </p:nvSpPr>
        <p:spPr bwMode="auto">
          <a:xfrm>
            <a:off x="5638800" y="1931988"/>
            <a:ext cx="3613150" cy="134302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CHIESA PARROCCHIALE:</a:t>
            </a:r>
            <a:b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</a:br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VIA CRUCIS,CROCEFISSO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TABERNACOLO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BASSORILIEVO SANT’ANTONIO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FONTE BATTESIMALE</a:t>
            </a:r>
          </a:p>
        </p:txBody>
      </p:sp>
      <p:sp>
        <p:nvSpPr>
          <p:cNvPr id="143381" name="Text Box 21"/>
          <p:cNvSpPr txBox="1">
            <a:spLocks noChangeArrowheads="1"/>
          </p:cNvSpPr>
          <p:nvPr/>
        </p:nvSpPr>
        <p:spPr bwMode="auto">
          <a:xfrm>
            <a:off x="5410200" y="3884613"/>
            <a:ext cx="3321050" cy="6096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RITRATTO DI LUCA ORCIARI</a:t>
            </a:r>
            <a:b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</a:br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BIBLIOTECA “LUCA ORCIARI”</a:t>
            </a:r>
          </a:p>
        </p:txBody>
      </p:sp>
      <p:sp>
        <p:nvSpPr>
          <p:cNvPr id="143383" name="Line 23"/>
          <p:cNvSpPr>
            <a:spLocks noChangeShapeType="1"/>
          </p:cNvSpPr>
          <p:nvPr/>
        </p:nvSpPr>
        <p:spPr bwMode="auto">
          <a:xfrm flipH="1">
            <a:off x="4648200" y="762000"/>
            <a:ext cx="1981200" cy="914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84" name="Line 24"/>
          <p:cNvSpPr>
            <a:spLocks noChangeShapeType="1"/>
          </p:cNvSpPr>
          <p:nvPr/>
        </p:nvSpPr>
        <p:spPr bwMode="auto">
          <a:xfrm flipH="1" flipV="1">
            <a:off x="5181600" y="2971800"/>
            <a:ext cx="457200" cy="762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85" name="Line 25"/>
          <p:cNvSpPr>
            <a:spLocks noChangeShapeType="1"/>
          </p:cNvSpPr>
          <p:nvPr/>
        </p:nvSpPr>
        <p:spPr bwMode="auto">
          <a:xfrm flipV="1">
            <a:off x="2414588" y="2168525"/>
            <a:ext cx="1905000" cy="9906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86" name="Line 26"/>
          <p:cNvSpPr>
            <a:spLocks noChangeShapeType="1"/>
          </p:cNvSpPr>
          <p:nvPr/>
        </p:nvSpPr>
        <p:spPr bwMode="auto">
          <a:xfrm flipV="1">
            <a:off x="3200400" y="5791200"/>
            <a:ext cx="457200" cy="152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87" name="Line 27"/>
          <p:cNvSpPr>
            <a:spLocks noChangeShapeType="1"/>
          </p:cNvSpPr>
          <p:nvPr/>
        </p:nvSpPr>
        <p:spPr bwMode="auto">
          <a:xfrm flipV="1">
            <a:off x="1447800" y="1549400"/>
            <a:ext cx="1219200" cy="3048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88" name="Line 28"/>
          <p:cNvSpPr>
            <a:spLocks noChangeShapeType="1"/>
          </p:cNvSpPr>
          <p:nvPr/>
        </p:nvSpPr>
        <p:spPr bwMode="auto">
          <a:xfrm>
            <a:off x="2590800" y="533400"/>
            <a:ext cx="1676400" cy="914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89" name="Line 29"/>
          <p:cNvSpPr>
            <a:spLocks noChangeShapeType="1"/>
          </p:cNvSpPr>
          <p:nvPr/>
        </p:nvSpPr>
        <p:spPr bwMode="auto">
          <a:xfrm flipH="1" flipV="1">
            <a:off x="4495800" y="2667000"/>
            <a:ext cx="914400" cy="1295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90" name="Text Box 30"/>
          <p:cNvSpPr txBox="1">
            <a:spLocks noChangeArrowheads="1"/>
          </p:cNvSpPr>
          <p:nvPr/>
        </p:nvSpPr>
        <p:spPr bwMode="auto">
          <a:xfrm>
            <a:off x="2803525" y="-46038"/>
            <a:ext cx="3316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4D4D4D"/>
                </a:solidFill>
                <a:latin typeface="Comic Sans MS" panose="030F0702030302020204" pitchFamily="66" charset="0"/>
              </a:rPr>
              <a:t>Gio’ a Marzocca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Documents and Settings\Utente\Desktop\web gio\Gio opere pubbliche nov 20I3\bi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75" y="0"/>
            <a:ext cx="542925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763713" y="92075"/>
            <a:ext cx="555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15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JESI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	CIRCOLO CITTADINO </a:t>
            </a:r>
          </a:p>
        </p:txBody>
      </p:sp>
      <p:pic>
        <p:nvPicPr>
          <p:cNvPr id="54276" name="Picture 4" descr="IMG_45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340360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IMG_45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3490912" cy="46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58775" y="693738"/>
            <a:ext cx="3421063" cy="4535487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4606925" y="1557338"/>
            <a:ext cx="3565525" cy="4608512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423863" y="5373688"/>
            <a:ext cx="35671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RITRATTO DI AGOSTINELLI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Busto in bronzo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4627563" y="6230938"/>
            <a:ext cx="2994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FIGURA SEDUTA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Bronzo, altezza un metro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544638" y="5751513"/>
            <a:ext cx="6127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LASCIATE CHE I FANCIULLI VENGANO A ME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	 BASSORILIEVO IN CERAMICA m 3X4</a:t>
            </a:r>
          </a:p>
        </p:txBody>
      </p:sp>
      <p:pic>
        <p:nvPicPr>
          <p:cNvPr id="24589" name="Picture 13" descr="IMG_09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577850"/>
            <a:ext cx="687705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1042988" y="5156200"/>
            <a:ext cx="6913562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1042988" y="549275"/>
            <a:ext cx="6913562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057275" y="1195388"/>
            <a:ext cx="6911975" cy="3962400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403350" y="247650"/>
            <a:ext cx="632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16 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FABRIANO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	Eremo di San Silvestro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IMG_096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6985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619250" y="5967413"/>
            <a:ext cx="5829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LE ATTIVITA’ DELL’EREMO PER I GIOVANI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m 3X4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057275" y="549275"/>
            <a:ext cx="6970713" cy="5184775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258888" y="68263"/>
            <a:ext cx="632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16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FABRIANO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	Eremo di San Silvestro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434" name="Object 26"/>
          <p:cNvGraphicFramePr>
            <a:graphicFrameLocks noChangeAspect="1"/>
          </p:cNvGraphicFramePr>
          <p:nvPr/>
        </p:nvGraphicFramePr>
        <p:xfrm>
          <a:off x="2743200" y="1066800"/>
          <a:ext cx="3276600" cy="299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59" name="Immagine bitmap" r:id="rId3" imgW="5733333" imgH="5238095" progId="Paint.Picture">
                  <p:embed/>
                </p:oleObj>
              </mc:Choice>
              <mc:Fallback>
                <p:oleObj name="Immagine bitmap" r:id="rId3" imgW="5733333" imgH="5238095" progId="Paint.Picture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066800"/>
                        <a:ext cx="3276600" cy="299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2743200" y="0"/>
            <a:ext cx="4359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4D4D4D"/>
                </a:solidFill>
                <a:latin typeface="Comic Sans MS" panose="030F0702030302020204" pitchFamily="66" charset="0"/>
              </a:rPr>
              <a:t>Gio’ in Ancona centro</a:t>
            </a:r>
          </a:p>
        </p:txBody>
      </p:sp>
      <p:sp>
        <p:nvSpPr>
          <p:cNvPr id="145418" name="Oval 10"/>
          <p:cNvSpPr>
            <a:spLocks noChangeArrowheads="1"/>
          </p:cNvSpPr>
          <p:nvPr/>
        </p:nvSpPr>
        <p:spPr bwMode="auto">
          <a:xfrm flipH="1">
            <a:off x="4648200" y="243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5420" name="Oval 12"/>
          <p:cNvSpPr>
            <a:spLocks noChangeArrowheads="1"/>
          </p:cNvSpPr>
          <p:nvPr/>
        </p:nvSpPr>
        <p:spPr bwMode="auto">
          <a:xfrm flipH="1">
            <a:off x="3505200" y="129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5421" name="Oval 13"/>
          <p:cNvSpPr>
            <a:spLocks noChangeArrowheads="1"/>
          </p:cNvSpPr>
          <p:nvPr/>
        </p:nvSpPr>
        <p:spPr bwMode="auto">
          <a:xfrm flipH="1">
            <a:off x="4419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5422" name="Oval 14"/>
          <p:cNvSpPr>
            <a:spLocks noChangeArrowheads="1"/>
          </p:cNvSpPr>
          <p:nvPr/>
        </p:nvSpPr>
        <p:spPr bwMode="auto">
          <a:xfrm flipH="1">
            <a:off x="35052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5431" name="Oval 23"/>
          <p:cNvSpPr>
            <a:spLocks noChangeArrowheads="1"/>
          </p:cNvSpPr>
          <p:nvPr/>
        </p:nvSpPr>
        <p:spPr bwMode="auto">
          <a:xfrm flipH="1">
            <a:off x="49530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5432" name="Oval 24"/>
          <p:cNvSpPr>
            <a:spLocks noChangeArrowheads="1"/>
          </p:cNvSpPr>
          <p:nvPr/>
        </p:nvSpPr>
        <p:spPr bwMode="auto">
          <a:xfrm flipH="1">
            <a:off x="44958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5433" name="Oval 25"/>
          <p:cNvSpPr>
            <a:spLocks noChangeArrowheads="1"/>
          </p:cNvSpPr>
          <p:nvPr/>
        </p:nvSpPr>
        <p:spPr bwMode="auto">
          <a:xfrm flipH="1">
            <a:off x="5105400" y="3200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5435" name="Oval 27"/>
          <p:cNvSpPr>
            <a:spLocks noChangeArrowheads="1"/>
          </p:cNvSpPr>
          <p:nvPr/>
        </p:nvSpPr>
        <p:spPr bwMode="auto">
          <a:xfrm flipH="1">
            <a:off x="5334000" y="363855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5436" name="Text Box 28"/>
          <p:cNvSpPr txBox="1">
            <a:spLocks noChangeArrowheads="1"/>
          </p:cNvSpPr>
          <p:nvPr/>
        </p:nvSpPr>
        <p:spPr bwMode="auto">
          <a:xfrm>
            <a:off x="242888" y="381000"/>
            <a:ext cx="2500312" cy="134302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PANNELLO IN COTTO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MURO ESTERNO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PALAZZO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LEGIONE GUARDIA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DI FINANZA</a:t>
            </a:r>
          </a:p>
        </p:txBody>
      </p:sp>
      <p:sp>
        <p:nvSpPr>
          <p:cNvPr id="145437" name="Text Box 29"/>
          <p:cNvSpPr txBox="1">
            <a:spLocks noChangeArrowheads="1"/>
          </p:cNvSpPr>
          <p:nvPr/>
        </p:nvSpPr>
        <p:spPr bwMode="auto">
          <a:xfrm>
            <a:off x="0" y="3981450"/>
            <a:ext cx="3465513" cy="109855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MADONNA CON ANGELI</a:t>
            </a:r>
          </a:p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</a:t>
            </a:r>
          </a:p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E FORMELLE S:GIUSEPPE E </a:t>
            </a:r>
          </a:p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BEATA ROSA VENERINI</a:t>
            </a:r>
            <a:endParaRPr lang="it-IT" sz="1600" b="1">
              <a:solidFill>
                <a:srgbClr val="4D4D4D"/>
              </a:solidFill>
              <a:latin typeface="Comic Sans MS" panose="030F0702030302020204" pitchFamily="66" charset="0"/>
            </a:endParaRPr>
          </a:p>
        </p:txBody>
      </p:sp>
      <p:sp>
        <p:nvSpPr>
          <p:cNvPr id="145439" name="Text Box 31"/>
          <p:cNvSpPr txBox="1">
            <a:spLocks noChangeArrowheads="1"/>
          </p:cNvSpPr>
          <p:nvPr/>
        </p:nvSpPr>
        <p:spPr bwMode="auto">
          <a:xfrm>
            <a:off x="2819400" y="6096000"/>
            <a:ext cx="4333875" cy="6096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CAFFE’ TAZZA D’ORO BASSORILIEVO  </a:t>
            </a:r>
          </a:p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CERAMICA POLICROMA</a:t>
            </a:r>
            <a:endParaRPr lang="it-IT" sz="1600" b="1">
              <a:solidFill>
                <a:srgbClr val="4D4D4D"/>
              </a:solidFill>
              <a:latin typeface="Comic Sans MS" panose="030F0702030302020204" pitchFamily="66" charset="0"/>
            </a:endParaRPr>
          </a:p>
        </p:txBody>
      </p:sp>
      <p:sp>
        <p:nvSpPr>
          <p:cNvPr id="145440" name="Line 32"/>
          <p:cNvSpPr>
            <a:spLocks noChangeShapeType="1"/>
          </p:cNvSpPr>
          <p:nvPr/>
        </p:nvSpPr>
        <p:spPr bwMode="auto">
          <a:xfrm flipH="1" flipV="1">
            <a:off x="5486400" y="3810000"/>
            <a:ext cx="228600" cy="1295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5441" name="Line 33"/>
          <p:cNvSpPr>
            <a:spLocks noChangeShapeType="1"/>
          </p:cNvSpPr>
          <p:nvPr/>
        </p:nvSpPr>
        <p:spPr bwMode="auto">
          <a:xfrm flipV="1">
            <a:off x="2362200" y="2362200"/>
            <a:ext cx="1981200" cy="16002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5443" name="Line 35"/>
          <p:cNvSpPr>
            <a:spLocks noChangeShapeType="1"/>
          </p:cNvSpPr>
          <p:nvPr/>
        </p:nvSpPr>
        <p:spPr bwMode="auto">
          <a:xfrm>
            <a:off x="2743200" y="990600"/>
            <a:ext cx="609600" cy="3810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5444" name="Line 36"/>
          <p:cNvSpPr>
            <a:spLocks noChangeShapeType="1"/>
          </p:cNvSpPr>
          <p:nvPr/>
        </p:nvSpPr>
        <p:spPr bwMode="auto">
          <a:xfrm flipV="1">
            <a:off x="3810000" y="2895600"/>
            <a:ext cx="762000" cy="3200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5445" name="Text Box 37"/>
          <p:cNvSpPr txBox="1">
            <a:spLocks noChangeArrowheads="1"/>
          </p:cNvSpPr>
          <p:nvPr/>
        </p:nvSpPr>
        <p:spPr bwMode="auto">
          <a:xfrm>
            <a:off x="5638800" y="5105400"/>
            <a:ext cx="3521075" cy="6096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CANCELLO IN FERRO BATTUTO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INGRESSO PARCO DEL PINCIO</a:t>
            </a:r>
          </a:p>
        </p:txBody>
      </p:sp>
      <p:sp>
        <p:nvSpPr>
          <p:cNvPr id="145446" name="Text Box 38"/>
          <p:cNvSpPr txBox="1">
            <a:spLocks noChangeArrowheads="1"/>
          </p:cNvSpPr>
          <p:nvPr/>
        </p:nvSpPr>
        <p:spPr bwMode="auto">
          <a:xfrm>
            <a:off x="6173788" y="2922588"/>
            <a:ext cx="2589212" cy="109855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PANNELLO CERAMICA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AULA MAGNA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LICEO SCIENTIFICO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SAVOIA</a:t>
            </a:r>
          </a:p>
        </p:txBody>
      </p:sp>
      <p:sp>
        <p:nvSpPr>
          <p:cNvPr id="145447" name="Text Box 39"/>
          <p:cNvSpPr txBox="1">
            <a:spLocks noChangeArrowheads="1"/>
          </p:cNvSpPr>
          <p:nvPr/>
        </p:nvSpPr>
        <p:spPr bwMode="auto">
          <a:xfrm>
            <a:off x="139700" y="1873250"/>
            <a:ext cx="2374900" cy="109855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CHIESA DEL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SACRAMENTO</a:t>
            </a:r>
          </a:p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DUE BASSORILIEVI </a:t>
            </a:r>
          </a:p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IN COTTO</a:t>
            </a:r>
          </a:p>
        </p:txBody>
      </p:sp>
      <p:sp>
        <p:nvSpPr>
          <p:cNvPr id="145448" name="Line 40"/>
          <p:cNvSpPr>
            <a:spLocks noChangeShapeType="1"/>
          </p:cNvSpPr>
          <p:nvPr/>
        </p:nvSpPr>
        <p:spPr bwMode="auto">
          <a:xfrm flipH="1">
            <a:off x="5181600" y="2438400"/>
            <a:ext cx="762000" cy="533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5449" name="Line 41"/>
          <p:cNvSpPr>
            <a:spLocks noChangeShapeType="1"/>
          </p:cNvSpPr>
          <p:nvPr/>
        </p:nvSpPr>
        <p:spPr bwMode="auto">
          <a:xfrm>
            <a:off x="2540000" y="2057400"/>
            <a:ext cx="838200" cy="3048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5450" name="Text Box 42"/>
          <p:cNvSpPr txBox="1">
            <a:spLocks noChangeArrowheads="1"/>
          </p:cNvSpPr>
          <p:nvPr/>
        </p:nvSpPr>
        <p:spPr bwMode="auto">
          <a:xfrm>
            <a:off x="5943600" y="1828800"/>
            <a:ext cx="3028950" cy="8540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BASSORILIEVI IN MARMO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PROVVEDITORATO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OPERE PUBBLICHE</a:t>
            </a:r>
          </a:p>
        </p:txBody>
      </p:sp>
      <p:sp>
        <p:nvSpPr>
          <p:cNvPr id="145451" name="Line 43"/>
          <p:cNvSpPr>
            <a:spLocks noChangeShapeType="1"/>
          </p:cNvSpPr>
          <p:nvPr/>
        </p:nvSpPr>
        <p:spPr bwMode="auto">
          <a:xfrm flipH="1" flipV="1">
            <a:off x="5410200" y="3276600"/>
            <a:ext cx="762000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5452" name="Line 44"/>
          <p:cNvSpPr>
            <a:spLocks noChangeShapeType="1"/>
          </p:cNvSpPr>
          <p:nvPr/>
        </p:nvSpPr>
        <p:spPr bwMode="auto">
          <a:xfrm flipH="1">
            <a:off x="4800600" y="1447800"/>
            <a:ext cx="1143000" cy="914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5453" name="Text Box 45"/>
          <p:cNvSpPr txBox="1">
            <a:spLocks noChangeArrowheads="1"/>
          </p:cNvSpPr>
          <p:nvPr/>
        </p:nvSpPr>
        <p:spPr bwMode="auto">
          <a:xfrm>
            <a:off x="5046663" y="593725"/>
            <a:ext cx="4097337" cy="8540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CHIESA S.COSMA E DAMIANO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FONTE, TRITTICO ALTARE DESTRO </a:t>
            </a:r>
          </a:p>
          <a:p>
            <a:r>
              <a:rPr lang="it-IT" sz="1600" b="1">
                <a:solidFill>
                  <a:srgbClr val="4D4D4D"/>
                </a:solidFill>
                <a:latin typeface="Comic Sans MS" panose="030F0702030302020204" pitchFamily="66" charset="0"/>
              </a:rPr>
              <a:t>CROCEFISSO BALAUSTRE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11188" y="163513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17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	Palazzo Legione Guardia di Finanza</a:t>
            </a:r>
          </a:p>
        </p:txBody>
      </p:sp>
      <p:pic>
        <p:nvPicPr>
          <p:cNvPr id="45061" name="Picture 5" descr="IMG_506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1063"/>
            <a:ext cx="5275263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IMG_507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175" y="874713"/>
            <a:ext cx="367982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-1588" y="6518275"/>
            <a:ext cx="597535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ALTORILIEVO AD ANGOLO IN COTTO  metri 8x4</a:t>
            </a: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908050"/>
            <a:ext cx="9144000" cy="5545138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sacramento Scan ascenzio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2801937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sacramento scan miracol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063" y="765175"/>
            <a:ext cx="3362325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311525" y="476250"/>
            <a:ext cx="468313" cy="5545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95288" y="333375"/>
            <a:ext cx="3600450" cy="433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90913" y="6019800"/>
            <a:ext cx="3960812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468313" y="765175"/>
            <a:ext cx="2808287" cy="5184775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3779838" y="765175"/>
            <a:ext cx="3384550" cy="5184775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955800" y="152400"/>
            <a:ext cx="614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18 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	Chiesa del Sacramento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68313" y="6040438"/>
            <a:ext cx="83105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LA DEPOSIZIONE          I MIRACOLI DI GESU’    MADONNA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	DUE BASSORILIEVI IN COTTO metri 3X1</a:t>
            </a:r>
          </a:p>
        </p:txBody>
      </p:sp>
      <p:pic>
        <p:nvPicPr>
          <p:cNvPr id="3090" name="Picture 18" descr="IMG_506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275" y="766763"/>
            <a:ext cx="1508125" cy="51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7380288" y="765175"/>
            <a:ext cx="1512887" cy="5184775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19050"/>
            <a:ext cx="8629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1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9 ANCONA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Scuola Maestre Pie Venerini Via Matteotti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979613" y="6116638"/>
            <a:ext cx="5783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MADONNA CON ANGELI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BIANCA metri 8x4</a:t>
            </a:r>
          </a:p>
        </p:txBody>
      </p:sp>
      <p:pic>
        <p:nvPicPr>
          <p:cNvPr id="2060" name="Picture 12" descr="madonna pie v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527050"/>
            <a:ext cx="6240462" cy="54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476375" y="549275"/>
            <a:ext cx="6264275" cy="5472113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042988" y="-71438"/>
            <a:ext cx="730567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19 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>
                <a:latin typeface="Comic Sans MS" panose="030F0702030302020204" pitchFamily="66" charset="0"/>
              </a:rPr>
              <a:t>     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Scuola Maestre Pie Venerini Via Matteotti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193800" y="5967413"/>
            <a:ext cx="516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VITA DELLA BEATA ROSA VENERINI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FORMELLE IN CERAMICA DI 50X50 cm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6629" name="Picture 5" descr="dia_00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77838"/>
            <a:ext cx="2227263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ia_00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3357563"/>
            <a:ext cx="2228850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dia_00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484313"/>
            <a:ext cx="2916237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107950" y="476250"/>
            <a:ext cx="2232025" cy="3313113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2411413" y="1484313"/>
            <a:ext cx="2881312" cy="4321175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6804025" y="3933825"/>
            <a:ext cx="2160588" cy="27352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6689725" y="3357563"/>
            <a:ext cx="2274888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6631" name="Picture 7" descr="dia_002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404813"/>
            <a:ext cx="2324100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5435600" y="404813"/>
            <a:ext cx="2736850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6616700" y="3976688"/>
            <a:ext cx="144463" cy="2735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5508625" y="549275"/>
            <a:ext cx="2303463" cy="3313113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8" name="Picture 16" descr="dia_00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92150"/>
            <a:ext cx="2382837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4643438" y="620713"/>
            <a:ext cx="504825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6731000" y="692150"/>
            <a:ext cx="288925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042988" y="-71438"/>
            <a:ext cx="7415212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19 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>
                <a:latin typeface="Comic Sans MS" panose="030F0702030302020204" pitchFamily="66" charset="0"/>
              </a:rPr>
              <a:t>     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Scuola Maestre Pie Venerini Via Matteotti 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193800" y="5967413"/>
            <a:ext cx="516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VITA DI SAN GIUSEPPE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FORMELLE IN CERAMICA DI 50X50 cm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8682" name="Picture 10" descr="dia_00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50" y="1701800"/>
            <a:ext cx="2227263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 descr="dia_00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2176463"/>
            <a:ext cx="2392362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dia_002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247015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107950" y="620713"/>
            <a:ext cx="2447925" cy="3671887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2628900" y="2176463"/>
            <a:ext cx="2374900" cy="3557587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6877050" y="1700213"/>
            <a:ext cx="2238375" cy="3313112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5149850" y="663575"/>
            <a:ext cx="1582738" cy="3557588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B - Gesù nell'Orto degli Uliv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433388"/>
            <a:ext cx="644525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1258888" y="414338"/>
            <a:ext cx="6481762" cy="1916112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914400" y="6021388"/>
            <a:ext cx="6572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ORTO DEGLI ULIVI, ULTIMA CENA, PRIMA CADUTA: 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 la fascia dei bassorilievi in cemento è lunga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complessivamente quasi 100 metri per 1 metro di altezza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228600" y="0"/>
            <a:ext cx="8694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1  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CHIESA S.ANTONIO DA PADOVA: LA VIA CRUCIS</a:t>
            </a:r>
          </a:p>
        </p:txBody>
      </p:sp>
      <p:pic>
        <p:nvPicPr>
          <p:cNvPr id="34836" name="Picture 20" descr="C:\Documents and Settings\Utente\Desktop\web gio\opere pubbliche\26 b  Ultima Cen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9144000" cy="15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2489200"/>
            <a:ext cx="9144000" cy="154940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1066800" y="4191000"/>
            <a:ext cx="6629400" cy="175260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4839" name="Picture 23" descr="C:\Documents and Settings\Utente\Desktop\web gio\opere pubbliche\26 d C - 1° Stazione - Gesù è Condannato a Mort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900" y="4213225"/>
            <a:ext cx="6567488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816350" y="476250"/>
            <a:ext cx="1189038" cy="57610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067175" y="188913"/>
            <a:ext cx="792163" cy="648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33400" y="104775"/>
            <a:ext cx="8418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20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Aula Magna ex Liceo Scientifico Savoia  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95288" y="5607050"/>
            <a:ext cx="838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ESPRESSIONE TECNICO-SCIENTIFICA DEL PERIODO MODERNO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DI  metri 8X3</a:t>
            </a:r>
          </a:p>
        </p:txBody>
      </p:sp>
      <p:pic>
        <p:nvPicPr>
          <p:cNvPr id="30737" name="Picture 17" descr="scient scan o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765175"/>
            <a:ext cx="8964613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179388" y="836613"/>
            <a:ext cx="8793162" cy="4679950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42988" y="-71438"/>
            <a:ext cx="746442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21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ANCONA   Chiesa di San Cosma e Damiano via Mazzini</a:t>
            </a:r>
          </a:p>
        </p:txBody>
      </p:sp>
      <p:pic>
        <p:nvPicPr>
          <p:cNvPr id="27654" name="Picture 6" descr="dia_00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549275"/>
            <a:ext cx="4214813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6173788" y="404813"/>
            <a:ext cx="414337" cy="5832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2106613" y="498475"/>
            <a:ext cx="449262" cy="5738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331913" y="6092825"/>
            <a:ext cx="6264275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TRITTICO:SACRO CUORE, S.TERESA E S.GIUSEPPE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COLORATA metri 4x2</a:t>
            </a:r>
          </a:p>
          <a:p>
            <a:endParaRPr lang="it-IT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2574925" y="549275"/>
            <a:ext cx="3600450" cy="5543550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042988" y="-23813"/>
            <a:ext cx="7442200" cy="39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21 ANCONA   Chiesa di San Cosma e Damiano via Mazzini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4432300" y="333375"/>
            <a:ext cx="360363" cy="5616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333375"/>
            <a:ext cx="468313" cy="5543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2992438" y="6262688"/>
            <a:ext cx="330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CROCEFISSO IN BRONZO 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metri 2x0,5</a:t>
            </a:r>
          </a:p>
        </p:txBody>
      </p:sp>
      <p:pic>
        <p:nvPicPr>
          <p:cNvPr id="68617" name="Picture 9" descr="crocefisso cosma sca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338" y="333375"/>
            <a:ext cx="2654300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3135313" y="333375"/>
            <a:ext cx="2738437" cy="5832475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042988" y="-63500"/>
            <a:ext cx="7486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21 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	 Chiesa di San Cosma e Damiano via Mazzini</a:t>
            </a: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6588125" y="1341438"/>
            <a:ext cx="360363" cy="54721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9714" name="Picture 18" descr="fonte san cosma completo sca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8975" y="260350"/>
            <a:ext cx="5205413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2076450" y="404813"/>
            <a:ext cx="5087938" cy="6276975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235825" y="5229225"/>
            <a:ext cx="1849438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FONTE </a:t>
            </a:r>
          </a:p>
          <a:p>
            <a:r>
              <a:rPr lang="it-IT" sz="1600" b="1">
                <a:solidFill>
                  <a:srgbClr val="333333"/>
                </a:solidFill>
                <a:latin typeface="Comic Sans MS" panose="030F0702030302020204" pitchFamily="66" charset="0"/>
              </a:rPr>
              <a:t>BATTESIMALE</a:t>
            </a:r>
          </a:p>
          <a:p>
            <a:r>
              <a:rPr lang="it-IT" sz="1600">
                <a:solidFill>
                  <a:srgbClr val="333333"/>
                </a:solidFill>
                <a:latin typeface="Comic Sans MS" panose="030F0702030302020204" pitchFamily="66" charset="0"/>
              </a:rPr>
              <a:t>BASSORILIEVO </a:t>
            </a:r>
          </a:p>
          <a:p>
            <a:r>
              <a:rPr lang="it-IT" sz="1600">
                <a:solidFill>
                  <a:srgbClr val="333333"/>
                </a:solidFill>
                <a:latin typeface="Comic Sans MS" panose="030F0702030302020204" pitchFamily="66" charset="0"/>
              </a:rPr>
              <a:t>IN CERAMICA </a:t>
            </a:r>
          </a:p>
          <a:p>
            <a:r>
              <a:rPr lang="it-IT" sz="1600">
                <a:solidFill>
                  <a:srgbClr val="333333"/>
                </a:solidFill>
                <a:latin typeface="Comic Sans MS" panose="030F0702030302020204" pitchFamily="66" charset="0"/>
              </a:rPr>
              <a:t>metri 4x2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D:\lavori gio\san cosma\dia_00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38" y="0"/>
            <a:ext cx="4614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042988" y="188913"/>
            <a:ext cx="7486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21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 ANCONA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	 Chiesa di San Cosma e Damiano via Mazzini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6588125" y="1341438"/>
            <a:ext cx="360363" cy="54721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51209" name="Picture 9" descr="san cosma font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63" y="620713"/>
            <a:ext cx="75946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0" name="Rectangle 10"/>
          <p:cNvSpPr>
            <a:spLocks noChangeArrowheads="1"/>
          </p:cNvSpPr>
          <p:nvPr/>
        </p:nvSpPr>
        <p:spPr bwMode="auto">
          <a:xfrm rot="5400000">
            <a:off x="4246563" y="1592263"/>
            <a:ext cx="720725" cy="7705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 rot="5400000">
            <a:off x="4102100" y="-2798762"/>
            <a:ext cx="936625" cy="7632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754063" y="1484313"/>
            <a:ext cx="7594600" cy="3602037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971550" y="5589588"/>
            <a:ext cx="7537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FONTE BATTESIMALE: DETTAGLIO DELLE 4 FORMELLE </a:t>
            </a:r>
          </a:p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IN CERAMICA SUL TEMA DEL BATTESIMO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1188" y="49213"/>
            <a:ext cx="8088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333333"/>
                </a:solidFill>
                <a:latin typeface="Comic Sans MS" panose="030F0702030302020204" pitchFamily="66" charset="0"/>
              </a:rPr>
              <a:t>22 </a:t>
            </a:r>
            <a:r>
              <a:rPr lang="it-IT" sz="2400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400">
                <a:solidFill>
                  <a:srgbClr val="333333"/>
                </a:solidFill>
                <a:latin typeface="Comic Sans MS" panose="030F0702030302020204" pitchFamily="66" charset="0"/>
              </a:rPr>
              <a:t>	corso Garibaldi: bancone caffè Tazza d’oro</a:t>
            </a:r>
          </a:p>
        </p:txBody>
      </p:sp>
      <p:pic>
        <p:nvPicPr>
          <p:cNvPr id="15363" name="Picture 3" descr="tazza oro firm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788" y="4005263"/>
            <a:ext cx="2935287" cy="23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azza  oro angol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363" y="3495675"/>
            <a:ext cx="369252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tazza d'ora scan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963" y="874713"/>
            <a:ext cx="5091112" cy="25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tazza d or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37433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4925" y="6237288"/>
            <a:ext cx="4062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BASSORILIEVO  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CERAMICA POLICROMA metri 5x5 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106363" y="620713"/>
            <a:ext cx="3744912" cy="2808287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opere pubbliche 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315913"/>
            <a:ext cx="4189413" cy="62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3816350" y="476250"/>
            <a:ext cx="1189038" cy="57610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4067175" y="188913"/>
            <a:ext cx="792163" cy="648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7667625" y="260350"/>
            <a:ext cx="1008063" cy="6408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716463" y="260350"/>
            <a:ext cx="3024187" cy="36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395288" y="6092825"/>
            <a:ext cx="7848600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84213" y="-3175"/>
            <a:ext cx="790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23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 Provveditorato alle opere pubbliche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28688" y="6183313"/>
            <a:ext cx="6956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LA RICOSTRUZIONE DOPO IL CONFLITTO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2 BASSORILIEVI IN MARMO DI CARRARA metri 3x1,5</a:t>
            </a: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5002213" y="620713"/>
            <a:ext cx="2665412" cy="5472112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5614" name="Picture 14" descr="opere pubbliche scan 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2787650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971550" y="646113"/>
            <a:ext cx="2738438" cy="5472112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57213" y="-26988"/>
            <a:ext cx="8053387" cy="39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24 ANCONA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 CANCELLO DEL MONUMENTO AL PARTIGIANO</a:t>
            </a:r>
          </a:p>
        </p:txBody>
      </p:sp>
      <p:pic>
        <p:nvPicPr>
          <p:cNvPr id="21514" name="Picture 10" descr="cancello ok sca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404813"/>
            <a:ext cx="8607425" cy="646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69875" y="6446838"/>
            <a:ext cx="5094288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CANCELLO IN FERRO BATTUTO metri 8x2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07950" y="44450"/>
            <a:ext cx="912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CANCELLO DEL MONUMENTO AL PARTIGIANO</a:t>
            </a:r>
          </a:p>
        </p:txBody>
      </p:sp>
      <p:pic>
        <p:nvPicPr>
          <p:cNvPr id="67587" name="Picture 3" descr="IMG_508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620713"/>
            <a:ext cx="4678362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6477000" y="6243638"/>
            <a:ext cx="26320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dettaglio del cancello 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in ferro battuto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Documents and Settings\Utente\Desktop\web gio\Gio opere pubbliche nov 20I3\chi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-325438"/>
            <a:ext cx="8886825" cy="71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533400" y="-3175"/>
            <a:ext cx="822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25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ANCONA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	SCUOLA MAESTRE PIE VENERINE</a:t>
            </a:r>
          </a:p>
        </p:txBody>
      </p:sp>
      <p:pic>
        <p:nvPicPr>
          <p:cNvPr id="87047" name="Picture 7" descr="pieven 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50" y="417513"/>
            <a:ext cx="8208963" cy="61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501650" y="404813"/>
            <a:ext cx="8208963" cy="6119812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1547813" y="6550025"/>
            <a:ext cx="6561137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LUNETTA SULLA PORTA DELLA CHIESA IN VIA CHIESA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504" name="Object 24"/>
          <p:cNvGraphicFramePr>
            <a:graphicFrameLocks noChangeAspect="1"/>
          </p:cNvGraphicFramePr>
          <p:nvPr/>
        </p:nvGraphicFramePr>
        <p:xfrm>
          <a:off x="2667000" y="1524000"/>
          <a:ext cx="38576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8" name="Immagine bitmap" r:id="rId3" imgW="3858164" imgH="3809524" progId="Paint.Picture">
                  <p:embed/>
                </p:oleObj>
              </mc:Choice>
              <mc:Fallback>
                <p:oleObj name="Immagine bitmap" r:id="rId3" imgW="3858164" imgH="3809524" progId="Paint.Picture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524000"/>
                        <a:ext cx="38576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83" name="Oval 3"/>
          <p:cNvSpPr>
            <a:spLocks noChangeArrowheads="1"/>
          </p:cNvSpPr>
          <p:nvPr/>
        </p:nvSpPr>
        <p:spPr bwMode="auto">
          <a:xfrm flipH="1">
            <a:off x="44196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 flipH="1">
            <a:off x="49530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 flipH="1">
            <a:off x="49530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 flipH="1">
            <a:off x="4876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 flipH="1"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 flipH="1">
            <a:off x="41910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 flipH="1">
            <a:off x="55626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8492" name="Text Box 12"/>
          <p:cNvSpPr txBox="1">
            <a:spLocks noChangeArrowheads="1"/>
          </p:cNvSpPr>
          <p:nvPr/>
        </p:nvSpPr>
        <p:spPr bwMode="auto">
          <a:xfrm>
            <a:off x="0" y="3124200"/>
            <a:ext cx="3609975" cy="8509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TERMINILLO (RIETI) 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CHIESA DI SAN FRANCESCO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LUNETTA PORTA PRINCIPALE IN BRONZO 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RAFFIGURANTE L’ANNUNCIAZIONE</a:t>
            </a:r>
          </a:p>
        </p:txBody>
      </p:sp>
      <p:sp>
        <p:nvSpPr>
          <p:cNvPr id="148493" name="Text Box 13"/>
          <p:cNvSpPr txBox="1">
            <a:spLocks noChangeArrowheads="1"/>
          </p:cNvSpPr>
          <p:nvPr/>
        </p:nvSpPr>
        <p:spPr bwMode="auto">
          <a:xfrm>
            <a:off x="152400" y="1752600"/>
            <a:ext cx="2647950" cy="8509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MODENA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MUCCHE E MACCHINE: 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BASSORILIEVO IN CERAMICA </a:t>
            </a:r>
          </a:p>
          <a:p>
            <a:endParaRPr lang="it-IT" sz="1200" b="1">
              <a:solidFill>
                <a:srgbClr val="4D4D4D"/>
              </a:solidFill>
              <a:latin typeface="Comic Sans MS" panose="030F0702030302020204" pitchFamily="66" charset="0"/>
            </a:endParaRPr>
          </a:p>
        </p:txBody>
      </p:sp>
      <p:sp>
        <p:nvSpPr>
          <p:cNvPr id="148494" name="Text Box 14"/>
          <p:cNvSpPr txBox="1">
            <a:spLocks noChangeArrowheads="1"/>
          </p:cNvSpPr>
          <p:nvPr/>
        </p:nvSpPr>
        <p:spPr bwMode="auto">
          <a:xfrm>
            <a:off x="2819400" y="5486400"/>
            <a:ext cx="2357438" cy="668338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NAPOLI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SEDE EMPAS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SEI PANNELLI IN BRONZO</a:t>
            </a:r>
          </a:p>
        </p:txBody>
      </p:sp>
      <p:sp>
        <p:nvSpPr>
          <p:cNvPr id="148495" name="Text Box 15"/>
          <p:cNvSpPr txBox="1">
            <a:spLocks noChangeArrowheads="1"/>
          </p:cNvSpPr>
          <p:nvPr/>
        </p:nvSpPr>
        <p:spPr bwMode="auto">
          <a:xfrm>
            <a:off x="6324600" y="1828800"/>
            <a:ext cx="2197100" cy="668338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ROSETO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CASSA DI RISPARMIO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PANNELLO IN CERAMICA</a:t>
            </a:r>
          </a:p>
        </p:txBody>
      </p:sp>
      <p:sp>
        <p:nvSpPr>
          <p:cNvPr id="148496" name="Text Box 16"/>
          <p:cNvSpPr txBox="1">
            <a:spLocks noChangeArrowheads="1"/>
          </p:cNvSpPr>
          <p:nvPr/>
        </p:nvSpPr>
        <p:spPr bwMode="auto">
          <a:xfrm>
            <a:off x="6400800" y="4467225"/>
            <a:ext cx="2860675" cy="4857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POTENZA: CASSA DI RISPARMIO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PANNELLO IN CERAMICA</a:t>
            </a:r>
          </a:p>
        </p:txBody>
      </p:sp>
      <p:sp>
        <p:nvSpPr>
          <p:cNvPr id="148497" name="Line 17"/>
          <p:cNvSpPr>
            <a:spLocks noChangeShapeType="1"/>
          </p:cNvSpPr>
          <p:nvPr/>
        </p:nvSpPr>
        <p:spPr bwMode="auto">
          <a:xfrm flipH="1">
            <a:off x="5181600" y="3505200"/>
            <a:ext cx="1295400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498" name="Line 18"/>
          <p:cNvSpPr>
            <a:spLocks noChangeShapeType="1"/>
          </p:cNvSpPr>
          <p:nvPr/>
        </p:nvSpPr>
        <p:spPr bwMode="auto">
          <a:xfrm flipH="1">
            <a:off x="4876800" y="1981200"/>
            <a:ext cx="1447800" cy="1295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499" name="Line 19"/>
          <p:cNvSpPr>
            <a:spLocks noChangeShapeType="1"/>
          </p:cNvSpPr>
          <p:nvPr/>
        </p:nvSpPr>
        <p:spPr bwMode="auto">
          <a:xfrm>
            <a:off x="2843213" y="1752600"/>
            <a:ext cx="1066800" cy="6096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500" name="Line 20"/>
          <p:cNvSpPr>
            <a:spLocks noChangeShapeType="1"/>
          </p:cNvSpPr>
          <p:nvPr/>
        </p:nvSpPr>
        <p:spPr bwMode="auto">
          <a:xfrm flipV="1">
            <a:off x="3657600" y="4191000"/>
            <a:ext cx="1219200" cy="12954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502" name="Line 22"/>
          <p:cNvSpPr>
            <a:spLocks noChangeShapeType="1"/>
          </p:cNvSpPr>
          <p:nvPr/>
        </p:nvSpPr>
        <p:spPr bwMode="auto">
          <a:xfrm>
            <a:off x="3605213" y="3124200"/>
            <a:ext cx="609600" cy="3810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503" name="Line 23"/>
          <p:cNvSpPr>
            <a:spLocks noChangeShapeType="1"/>
          </p:cNvSpPr>
          <p:nvPr/>
        </p:nvSpPr>
        <p:spPr bwMode="auto">
          <a:xfrm flipH="1">
            <a:off x="5029200" y="2667000"/>
            <a:ext cx="1447800" cy="6858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 flipH="1">
            <a:off x="48768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 flipH="1">
            <a:off x="475615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8507" name="Text Box 27"/>
          <p:cNvSpPr txBox="1">
            <a:spLocks noChangeArrowheads="1"/>
          </p:cNvSpPr>
          <p:nvPr/>
        </p:nvSpPr>
        <p:spPr bwMode="auto">
          <a:xfrm>
            <a:off x="6477000" y="2592388"/>
            <a:ext cx="2197100" cy="668337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PESCARA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BANCA D?ITALIA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PANNELLO IN CERAMICA</a:t>
            </a:r>
          </a:p>
        </p:txBody>
      </p:sp>
      <p:sp>
        <p:nvSpPr>
          <p:cNvPr id="148508" name="Text Box 28"/>
          <p:cNvSpPr txBox="1">
            <a:spLocks noChangeArrowheads="1"/>
          </p:cNvSpPr>
          <p:nvPr/>
        </p:nvSpPr>
        <p:spPr bwMode="auto">
          <a:xfrm>
            <a:off x="6477000" y="3430588"/>
            <a:ext cx="2817813" cy="850900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FRANCAVILLA: “SANT’ALFONSO”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BASSORILIEVO 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IN CERAMICA POLICROMA 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CHIESA </a:t>
            </a:r>
          </a:p>
        </p:txBody>
      </p:sp>
      <p:sp>
        <p:nvSpPr>
          <p:cNvPr id="148509" name="Line 29"/>
          <p:cNvSpPr>
            <a:spLocks noChangeShapeType="1"/>
          </p:cNvSpPr>
          <p:nvPr/>
        </p:nvSpPr>
        <p:spPr bwMode="auto">
          <a:xfrm flipH="1" flipV="1">
            <a:off x="5715000" y="4038600"/>
            <a:ext cx="762000" cy="4572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510" name="Text Box 30"/>
          <p:cNvSpPr txBox="1">
            <a:spLocks noChangeArrowheads="1"/>
          </p:cNvSpPr>
          <p:nvPr/>
        </p:nvSpPr>
        <p:spPr bwMode="auto">
          <a:xfrm>
            <a:off x="76200" y="4437063"/>
            <a:ext cx="2620963" cy="1033462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ROMA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FAO: MEDAGLIA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STUDIO MICHETTI: LA PESCA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E LA CACCIA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SEI PANNELLI IN CERAMICA</a:t>
            </a:r>
          </a:p>
        </p:txBody>
      </p:sp>
      <p:sp>
        <p:nvSpPr>
          <p:cNvPr id="148511" name="Line 31"/>
          <p:cNvSpPr>
            <a:spLocks noChangeShapeType="1"/>
          </p:cNvSpPr>
          <p:nvPr/>
        </p:nvSpPr>
        <p:spPr bwMode="auto">
          <a:xfrm flipV="1">
            <a:off x="2767013" y="3810000"/>
            <a:ext cx="1600200" cy="6096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512" name="Text Box 32"/>
          <p:cNvSpPr txBox="1">
            <a:spLocks noChangeArrowheads="1"/>
          </p:cNvSpPr>
          <p:nvPr/>
        </p:nvSpPr>
        <p:spPr bwMode="auto">
          <a:xfrm>
            <a:off x="5562600" y="5411788"/>
            <a:ext cx="3008313" cy="668337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VIETRI SUL MARE (SA)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PANNELLI DECORATIVI </a:t>
            </a:r>
          </a:p>
          <a:p>
            <a:r>
              <a:rPr lang="it-IT" sz="1200" b="1">
                <a:solidFill>
                  <a:srgbClr val="4D4D4D"/>
                </a:solidFill>
                <a:latin typeface="Comic Sans MS" panose="030F0702030302020204" pitchFamily="66" charset="0"/>
              </a:rPr>
              <a:t>VILLAGGIO “VALLE DELLE NAJADI”</a:t>
            </a:r>
          </a:p>
        </p:txBody>
      </p:sp>
      <p:sp>
        <p:nvSpPr>
          <p:cNvPr id="148513" name="Line 33"/>
          <p:cNvSpPr>
            <a:spLocks noChangeShapeType="1"/>
          </p:cNvSpPr>
          <p:nvPr/>
        </p:nvSpPr>
        <p:spPr bwMode="auto">
          <a:xfrm flipH="1" flipV="1">
            <a:off x="5105400" y="4419600"/>
            <a:ext cx="457200" cy="1020763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514" name="Text Box 34"/>
          <p:cNvSpPr txBox="1">
            <a:spLocks noChangeArrowheads="1"/>
          </p:cNvSpPr>
          <p:nvPr/>
        </p:nvSpPr>
        <p:spPr bwMode="auto">
          <a:xfrm>
            <a:off x="3265488" y="533400"/>
            <a:ext cx="2601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latin typeface="Comic Sans MS" panose="030F0702030302020204" pitchFamily="66" charset="0"/>
              </a:rPr>
              <a:t>GIO’ IN ITALIA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annello Modena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1231900"/>
            <a:ext cx="78105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197100" y="584200"/>
            <a:ext cx="4606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26  MODENA	FATTORIA HOMBRE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84213" y="1196975"/>
            <a:ext cx="7775575" cy="4392613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11188" y="5654675"/>
            <a:ext cx="7580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MUCCHE E MACCHINE : BASSORILIEVO IN CERAMICA metri 3x2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roset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271">
            <a:off x="-39688" y="1135063"/>
            <a:ext cx="8864601" cy="59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79388" y="1603375"/>
            <a:ext cx="8612187" cy="3265488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-180975" y="4914900"/>
            <a:ext cx="9296400" cy="22590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692150"/>
            <a:ext cx="9396413" cy="849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8863013" y="1557338"/>
            <a:ext cx="215900" cy="34559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-107950" y="1484313"/>
            <a:ext cx="215900" cy="34559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476375" y="5229225"/>
            <a:ext cx="5641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LE ATTIVITA’ DELLA CITTA’ DI ROSETO 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m 6X1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990600" y="584200"/>
            <a:ext cx="770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27  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ROSETO DEGLI ABRUZZI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	CASSA DI RISPARMIO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752600" y="44450"/>
            <a:ext cx="5580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28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PESCARA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	BANCA D’ITALIA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692275" y="6040438"/>
            <a:ext cx="4960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LA MIETITURA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m 4X4 </a:t>
            </a:r>
          </a:p>
        </p:txBody>
      </p:sp>
      <p:pic>
        <p:nvPicPr>
          <p:cNvPr id="41994" name="Picture 10" descr="pescara scan gio 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863" y="661988"/>
            <a:ext cx="5434012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908175" y="620713"/>
            <a:ext cx="5473700" cy="5400675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D:\lavori gio\fuori presentazione opere\gio al lavoro\montaggio pescar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63" y="0"/>
            <a:ext cx="7577137" cy="69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C:\Documents and Settings\Utente\Desktop\sant alfonso francavill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8577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1066800" y="6567488"/>
            <a:ext cx="77787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SANT’ALFONSO: BASSORILIEVO IN CERAMICA POLICROMA m 2x1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1219200" y="76200"/>
            <a:ext cx="77009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29  FRANCAVILLA A MARE (PESCARA) CHIESA DI SANT’ALFONSO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potenz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158875"/>
            <a:ext cx="6794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187450" y="1125538"/>
            <a:ext cx="6769100" cy="4608512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835150" y="5895975"/>
            <a:ext cx="5561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LE 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ATTIVITA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’ DELLA CITTA’ DI POTENZA</a:t>
            </a:r>
          </a:p>
          <a:p>
            <a:r>
              <a:rPr lang="it-IT" sz="2000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m 3x4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447800" y="247650"/>
            <a:ext cx="6465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30 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POTENZA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	CASSA DI RISPARMIO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0" y="23813"/>
            <a:ext cx="5608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lain" startAt="31"/>
            </a:pPr>
            <a:r>
              <a:rPr lang="it-IT" b="1" u="sng">
                <a:solidFill>
                  <a:srgbClr val="333333"/>
                </a:solidFill>
                <a:latin typeface="Comic Sans MS" panose="030F0702030302020204" pitchFamily="66" charset="0"/>
              </a:rPr>
              <a:t>VIETRI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  Valle delle Najadi        SCIABICA </a:t>
            </a:r>
          </a:p>
        </p:txBody>
      </p:sp>
      <p:pic>
        <p:nvPicPr>
          <p:cNvPr id="163845" name="Picture 5" descr="C:\Documents and Settings\Utente\Desktop\web gio\Gio opere pubbliche nov 20I3\vietri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8" name="Picture 1030" descr="C:\Documents and Settings\Utente\Desktop\web gio\Gio opere pubbliche nov 20I3\pescatore foto(1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77825"/>
            <a:ext cx="6172200" cy="61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9" name="Text Box 1031"/>
          <p:cNvSpPr txBox="1">
            <a:spLocks noChangeArrowheads="1"/>
          </p:cNvSpPr>
          <p:nvPr/>
        </p:nvSpPr>
        <p:spPr bwMode="auto">
          <a:xfrm>
            <a:off x="-76200" y="379413"/>
            <a:ext cx="15462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lain" startAt="31"/>
            </a:pPr>
            <a:r>
              <a:rPr lang="it-IT" b="1" u="sng">
                <a:solidFill>
                  <a:srgbClr val="333333"/>
                </a:solidFill>
                <a:latin typeface="Comic Sans MS" panose="030F0702030302020204" pitchFamily="66" charset="0"/>
              </a:rPr>
              <a:t>VIETRI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	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PESCATORE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Documents and Settings\Utente\Documenti\Download\foto(1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Documents and Settings\Utente\Desktop\web gio\Gio opere pubbliche nov 20I3\vietri reti foto(10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34975"/>
            <a:ext cx="63246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0" y="379413"/>
            <a:ext cx="14779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lain" startAt="31"/>
            </a:pPr>
            <a:r>
              <a:rPr lang="it-IT" b="1" u="sng">
                <a:solidFill>
                  <a:srgbClr val="333333"/>
                </a:solidFill>
                <a:latin typeface="Comic Sans MS" panose="030F0702030302020204" pitchFamily="66" charset="0"/>
              </a:rPr>
              <a:t>VIETRI</a:t>
            </a:r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buFontTx/>
              <a:buAutoNum type="arabicPlain" startAt="31"/>
            </a:pPr>
            <a:endParaRPr lang="it-IT" b="1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RETI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971550" y="6446838"/>
            <a:ext cx="3817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Cancello in ferro battuto 4mx2m</a:t>
            </a:r>
          </a:p>
        </p:txBody>
      </p:sp>
      <p:pic>
        <p:nvPicPr>
          <p:cNvPr id="43013" name="Picture 5" descr="empa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3850" y="811213"/>
            <a:ext cx="9648825" cy="643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50825" y="2133600"/>
            <a:ext cx="8713788" cy="1727200"/>
          </a:xfrm>
          <a:prstGeom prst="rect">
            <a:avLst/>
          </a:prstGeom>
          <a:noFill/>
          <a:ln w="762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-396875" y="811213"/>
            <a:ext cx="9721850" cy="1249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-396875" y="1557338"/>
            <a:ext cx="574675" cy="2735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-358775" y="3916363"/>
            <a:ext cx="10186988" cy="34734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9037638" y="1773238"/>
            <a:ext cx="287337" cy="2592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250825" y="4052888"/>
            <a:ext cx="83978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LE ATTIVITA’ DELL’E.M.P.A.S.: 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colonie, assistenza ai pensionati, ai malati e alle madri, previdenza, refettori, </a:t>
            </a:r>
          </a:p>
          <a:p>
            <a:r>
              <a:rPr lang="it-IT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 metri 6X1 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066800" y="884238"/>
            <a:ext cx="7334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 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32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NAPOLI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	SEDE CENTRALE E.M.P.A.S.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lunetta terminill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3850" y="-217488"/>
            <a:ext cx="9432925" cy="70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04800" y="-762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34 </a:t>
            </a:r>
            <a:r>
              <a:rPr lang="it-IT" sz="2400" b="1" u="sng">
                <a:solidFill>
                  <a:srgbClr val="333333"/>
                </a:solidFill>
                <a:latin typeface="Comic Sans MS" panose="030F0702030302020204" pitchFamily="66" charset="0"/>
              </a:rPr>
              <a:t>TERMINILLO</a:t>
            </a:r>
            <a:r>
              <a:rPr lang="it-IT" sz="2400" b="1">
                <a:solidFill>
                  <a:srgbClr val="333333"/>
                </a:solidFill>
                <a:latin typeface="Comic Sans MS" panose="030F0702030302020204" pitchFamily="66" charset="0"/>
              </a:rPr>
              <a:t> (RIETI) CHIESA S.FRANCESCO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979613" y="6172200"/>
            <a:ext cx="5273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LUNETTA PORTA PRINCIPALE IN BRONZO </a:t>
            </a:r>
          </a:p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RAFFIGURANTE L’ANNUNCIAZIONE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051050" y="7938"/>
            <a:ext cx="3875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ROMA   MEDAGLIA  F.A.O. </a:t>
            </a:r>
          </a:p>
        </p:txBody>
      </p:sp>
      <p:pic>
        <p:nvPicPr>
          <p:cNvPr id="23561" name="Picture 9" descr="IMG_508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8263" y="-44450"/>
            <a:ext cx="2781300" cy="491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1116013" y="5319713"/>
            <a:ext cx="2927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AGRICOLTURA </a:t>
            </a:r>
          </a:p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VERSO IL 2000	</a:t>
            </a:r>
          </a:p>
        </p:txBody>
      </p:sp>
      <p:pic>
        <p:nvPicPr>
          <p:cNvPr id="23564" name="Picture 12" descr="fa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4621213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13" descr="fao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2301875"/>
            <a:ext cx="4464050" cy="45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5400" y="404813"/>
            <a:ext cx="4572000" cy="4752975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4679950" y="2276475"/>
            <a:ext cx="4464050" cy="4581525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6780213" y="1658938"/>
            <a:ext cx="22002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/>
              <a:t>FOOD AND AGRICOLTURE </a:t>
            </a:r>
          </a:p>
          <a:p>
            <a:r>
              <a:rPr lang="it-IT" sz="1200" b="1"/>
              <a:t>ORGANIZATION OF THE </a:t>
            </a:r>
          </a:p>
          <a:p>
            <a:r>
              <a:rPr lang="it-IT" sz="1200" b="1"/>
              <a:t>UNITED  NATIONS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3" descr="C:\Documents and Settings\Utente\Desktop\web gio\Gio opere pubbliche nov 20I3\fao medagl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888" y="0"/>
            <a:ext cx="6577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4" name="Oval 4"/>
          <p:cNvSpPr>
            <a:spLocks noChangeArrowheads="1"/>
          </p:cNvSpPr>
          <p:nvPr/>
        </p:nvSpPr>
        <p:spPr bwMode="auto">
          <a:xfrm>
            <a:off x="1066800" y="3429000"/>
            <a:ext cx="3429000" cy="1219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725" name="Line 5"/>
          <p:cNvSpPr>
            <a:spLocks noChangeShapeType="1"/>
          </p:cNvSpPr>
          <p:nvPr/>
        </p:nvSpPr>
        <p:spPr bwMode="auto">
          <a:xfrm>
            <a:off x="1143000" y="62865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8726" name="Oval 6"/>
          <p:cNvSpPr>
            <a:spLocks noChangeArrowheads="1"/>
          </p:cNvSpPr>
          <p:nvPr/>
        </p:nvSpPr>
        <p:spPr bwMode="auto">
          <a:xfrm>
            <a:off x="4267200" y="533400"/>
            <a:ext cx="3810000" cy="1981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1066800" y="0"/>
            <a:ext cx="2057400" cy="533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2147888" y="228600"/>
          <a:ext cx="4576762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7" name="Acrobat Document" r:id="rId3" imgW="5668166" imgH="8019048" progId="AcroExch.Document.7">
                  <p:embed/>
                </p:oleObj>
              </mc:Choice>
              <mc:Fallback>
                <p:oleObj name="Acrobat Document" r:id="rId3" imgW="5668166" imgH="8019048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888" y="228600"/>
                        <a:ext cx="4576762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2" name="Rectangle 4"/>
          <p:cNvSpPr>
            <a:spLocks noChangeArrowheads="1"/>
          </p:cNvSpPr>
          <p:nvPr/>
        </p:nvSpPr>
        <p:spPr bwMode="auto">
          <a:xfrm rot="251235">
            <a:off x="3213100" y="5715000"/>
            <a:ext cx="20574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2743200" y="304800"/>
            <a:ext cx="3810000" cy="22098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781175" y="-26988"/>
            <a:ext cx="6584950" cy="39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33  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ROMA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STUDIO MEDICO MICHETTI     	</a:t>
            </a:r>
          </a:p>
        </p:txBody>
      </p:sp>
      <p:pic>
        <p:nvPicPr>
          <p:cNvPr id="44066" name="Picture 34" descr="roberto h ri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013" y="428625"/>
            <a:ext cx="5513387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72" name="Text Box 40"/>
          <p:cNvSpPr txBox="1">
            <a:spLocks noChangeArrowheads="1"/>
          </p:cNvSpPr>
          <p:nvPr/>
        </p:nvSpPr>
        <p:spPr bwMode="auto">
          <a:xfrm>
            <a:off x="1447800" y="6127750"/>
            <a:ext cx="5670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6 bassorilievi in ceramica su caccia e pesca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roberto rit 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292975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1781175" y="-26988"/>
            <a:ext cx="5670550" cy="39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ROMA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STUDIO MEDICO MICHETTI     	</a:t>
            </a:r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1873250" y="6127750"/>
            <a:ext cx="3089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LA CACCIA</a:t>
            </a:r>
          </a:p>
          <a:p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bassorilievo in ceramica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1775" y="365125"/>
            <a:ext cx="65325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igura a mano libera 2"/>
          <p:cNvSpPr>
            <a:spLocks/>
          </p:cNvSpPr>
          <p:nvPr/>
        </p:nvSpPr>
        <p:spPr bwMode="auto">
          <a:xfrm>
            <a:off x="1458913" y="-33338"/>
            <a:ext cx="5373687" cy="458788"/>
          </a:xfrm>
          <a:custGeom>
            <a:avLst/>
            <a:gdLst>
              <a:gd name="T0" fmla="*/ 2962260 w 21600"/>
              <a:gd name="T1" fmla="*/ 0 h 21600"/>
              <a:gd name="T2" fmla="*/ 5924520 w 21600"/>
              <a:gd name="T3" fmla="*/ 252000 h 21600"/>
              <a:gd name="T4" fmla="*/ 2962260 w 21600"/>
              <a:gd name="T5" fmla="*/ 503999 h 21600"/>
              <a:gd name="T6" fmla="*/ 0 w 21600"/>
              <a:gd name="T7" fmla="*/ 2520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828675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5225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4688" indent="-260350" defTabSz="828675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5225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638" indent="-207963" defTabSz="828675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5225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50975" indent="-206375" defTabSz="828675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5225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66900" indent="-207963" defTabSz="828675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5225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24100" indent="-207963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5225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81300" indent="-207963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5225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38500" indent="-207963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5225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95700" indent="-207963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5225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/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SimSun" panose="02010600030101010101" pitchFamily="2" charset="-122"/>
              </a:rPr>
              <a:t>LA PESCA: tre bassorilievi in ceramica (Roma)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638" y="-7938"/>
            <a:ext cx="77406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90" name="Picture 14" descr="H- 6° Stazione - La Veronica Asciuga il Volto di Ges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260600"/>
            <a:ext cx="6872288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1160463" y="2289175"/>
            <a:ext cx="6842125" cy="1871663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1268413" y="6338888"/>
            <a:ext cx="6427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LA PRIMA CADUTA, LA VERONICA, MORTE DI GESU’</a:t>
            </a:r>
          </a:p>
        </p:txBody>
      </p:sp>
      <p:pic>
        <p:nvPicPr>
          <p:cNvPr id="50196" name="Picture 20" descr="P - 12° Stazione - Gesù Muore sulla Cro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6013450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7" name="Picture 21" descr="C:\Documents and Settings\Utente\Desktop\web gio\opere pubbliche\26 d E - 3° Stazione - Gesù Cade per la Prima Volt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629400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1219200" y="404813"/>
            <a:ext cx="6629400" cy="1728787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1506538" y="4343400"/>
            <a:ext cx="6037262" cy="182880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228600" y="0"/>
            <a:ext cx="8694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1  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CHIESA S.ANTONIO DA PADOVA: LA VIA CRUCIS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688" y="-9525"/>
            <a:ext cx="6465887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9313"/>
            <a:ext cx="914400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228600" y="242888"/>
            <a:ext cx="3859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663300"/>
                </a:solidFill>
                <a:latin typeface="Comic Sans MS" panose="030F0702030302020204" pitchFamily="66" charset="0"/>
              </a:rPr>
              <a:t>PREMIO SCIABICA 2005</a:t>
            </a:r>
          </a:p>
          <a:p>
            <a:r>
              <a:rPr lang="it-IT" b="1">
                <a:solidFill>
                  <a:srgbClr val="663300"/>
                </a:solidFill>
                <a:latin typeface="Comic Sans MS" panose="030F0702030302020204" pitchFamily="66" charset="0"/>
              </a:rPr>
              <a:t>EZIO TRICCOLI SCHERMITORE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C:\Documents and Settings\Utente\Documenti\Download\2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0" y="41275"/>
            <a:ext cx="4230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omic Sans MS" panose="030F0702030302020204" pitchFamily="66" charset="0"/>
              </a:rPr>
              <a:t>PREMIO SCIABICA 2006</a:t>
            </a:r>
          </a:p>
          <a:p>
            <a:r>
              <a:rPr lang="it-IT" b="1">
                <a:solidFill>
                  <a:schemeClr val="bg1"/>
                </a:solidFill>
                <a:latin typeface="Comic Sans MS" panose="030F0702030302020204" pitchFamily="66" charset="0"/>
              </a:rPr>
              <a:t>FERRUCCIO FERRONI FOTOGRAFO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Documents and Settings\Utente\Documenti\Download\2007-moron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-76200" y="-76200"/>
            <a:ext cx="27876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PREMIO SCIABICA 2007</a:t>
            </a:r>
          </a:p>
          <a:p>
            <a:r>
              <a:rPr lang="it-IT">
                <a:solidFill>
                  <a:schemeClr val="bg1"/>
                </a:solidFill>
              </a:rPr>
              <a:t>ERCOLE  MORONI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ARTE DEI FIORI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C:\Documents and Settings\Utente\Documenti\Download\Sellani 20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1246188"/>
            <a:ext cx="9829800" cy="48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370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663300"/>
                </a:solidFill>
                <a:latin typeface="Comic Sans MS" panose="030F0702030302020204" pitchFamily="66" charset="0"/>
              </a:rPr>
              <a:t>PREMIO SCIABICA 2008</a:t>
            </a:r>
          </a:p>
          <a:p>
            <a:r>
              <a:rPr lang="it-IT" b="1">
                <a:solidFill>
                  <a:srgbClr val="663300"/>
                </a:solidFill>
                <a:latin typeface="Comic Sans MS" panose="030F0702030302020204" pitchFamily="66" charset="0"/>
              </a:rPr>
              <a:t>RENATO SELLANI, PIANISTA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C:\Documents and Settings\Utente\Desktop\web gio\Gio opere pubbliche nov 20I3\gio sellan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515600" cy="70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95250" y="319088"/>
            <a:ext cx="239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Gio’ e Renato Sellani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863" y="-34925"/>
            <a:ext cx="9644063" cy="719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0" y="-76200"/>
            <a:ext cx="6321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PREMIO SCIABICA 2009  FISIORCHESTRA M°BURATTINI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050" descr="C:\Documents and Settings\Utente\Documenti\Download\Littera 20I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1525588"/>
            <a:ext cx="9372600" cy="38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3" name="Text Box 2051"/>
          <p:cNvSpPr txBox="1">
            <a:spLocks noChangeArrowheads="1"/>
          </p:cNvSpPr>
          <p:nvPr/>
        </p:nvSpPr>
        <p:spPr bwMode="auto">
          <a:xfrm>
            <a:off x="228600" y="457200"/>
            <a:ext cx="4497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Comic Sans MS" panose="030F0702030302020204" pitchFamily="66" charset="0"/>
              </a:rPr>
              <a:t>PREMIO SCIABICA 2010</a:t>
            </a:r>
          </a:p>
          <a:p>
            <a:r>
              <a:rPr lang="it-IT" b="1">
                <a:latin typeface="Comic Sans MS" panose="030F0702030302020204" pitchFamily="66" charset="0"/>
              </a:rPr>
              <a:t>GIANLUCA LITTERA, ARMONICISTA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-92075" y="36513"/>
            <a:ext cx="240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PREMIO SCIABICA 1</a:t>
            </a:r>
          </a:p>
        </p:txBody>
      </p:sp>
      <p:pic>
        <p:nvPicPr>
          <p:cNvPr id="102404" name="Picture 4" descr="C:\Documents and Settings\Utente\Documenti\Download\Boldrini 20I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38200"/>
            <a:ext cx="9144000" cy="835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0" y="120650"/>
            <a:ext cx="28511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PREMIO SCIABICA 20</a:t>
            </a:r>
            <a:r>
              <a:rPr lang="it-IT" b="1">
                <a:solidFill>
                  <a:schemeClr val="bg1"/>
                </a:solidFill>
                <a:latin typeface="Comic Sans MS" panose="030F0702030302020204" pitchFamily="66" charset="0"/>
              </a:rPr>
              <a:t>11</a:t>
            </a:r>
            <a:endParaRPr lang="it-IT" b="1">
              <a:solidFill>
                <a:schemeClr val="bg1"/>
              </a:solidFill>
            </a:endParaRPr>
          </a:p>
          <a:p>
            <a:r>
              <a:rPr lang="it-IT" b="1">
                <a:solidFill>
                  <a:schemeClr val="bg1"/>
                </a:solidFill>
              </a:rPr>
              <a:t>LAURA BOLDRINI</a:t>
            </a:r>
          </a:p>
          <a:p>
            <a:endParaRPr lang="it-IT" b="1">
              <a:solidFill>
                <a:schemeClr val="bg1"/>
              </a:solidFill>
            </a:endParaRPr>
          </a:p>
          <a:p>
            <a:r>
              <a:rPr lang="it-IT" b="1">
                <a:solidFill>
                  <a:schemeClr val="bg1"/>
                </a:solidFill>
              </a:rPr>
              <a:t>ONU</a:t>
            </a:r>
          </a:p>
          <a:p>
            <a:r>
              <a:rPr lang="it-IT" b="1">
                <a:solidFill>
                  <a:schemeClr val="bg1"/>
                </a:solidFill>
              </a:rPr>
              <a:t>RIFUGIATI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C:\Documents and Settings\Utente\Desktop\web gio\Gio opere pubbliche nov 20I3\gio boldrin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0600" y="-233363"/>
            <a:ext cx="10591800" cy="709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6858000" y="6096000"/>
            <a:ext cx="231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Gio’ e Laura Boldrini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84" name="Picture 1036" descr="C:\Documents and Settings\Utente\Desktop\web gio\opere pubbliche\26 d Q - 13° Stazione - Gesù è Deposto dalla Croc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457200"/>
            <a:ext cx="5791200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9" name="Picture 1031" descr="S - Gesù è Risort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2311400"/>
            <a:ext cx="89439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0" name="Rectangle 1032"/>
          <p:cNvSpPr>
            <a:spLocks noChangeArrowheads="1"/>
          </p:cNvSpPr>
          <p:nvPr/>
        </p:nvSpPr>
        <p:spPr bwMode="auto">
          <a:xfrm>
            <a:off x="107950" y="2286000"/>
            <a:ext cx="8934450" cy="1752600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6681" name="Rectangle 1033"/>
          <p:cNvSpPr>
            <a:spLocks noChangeArrowheads="1"/>
          </p:cNvSpPr>
          <p:nvPr/>
        </p:nvSpPr>
        <p:spPr bwMode="auto">
          <a:xfrm>
            <a:off x="1344613" y="6021388"/>
            <a:ext cx="5894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DEPOSIZIONE  RESURREZIONE  E PENTECOSTE</a:t>
            </a:r>
          </a:p>
        </p:txBody>
      </p:sp>
      <p:pic>
        <p:nvPicPr>
          <p:cNvPr id="156683" name="Picture 1035" descr="C:\Documents and Settings\Utente\Desktop\web gio\opere pubbliche\26 f  Pentecost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91440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Rectangle 1027"/>
          <p:cNvSpPr>
            <a:spLocks noChangeArrowheads="1"/>
          </p:cNvSpPr>
          <p:nvPr/>
        </p:nvSpPr>
        <p:spPr bwMode="auto">
          <a:xfrm>
            <a:off x="1600200" y="446088"/>
            <a:ext cx="5719763" cy="1687512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6677" name="Rectangle 1029"/>
          <p:cNvSpPr>
            <a:spLocks noChangeArrowheads="1"/>
          </p:cNvSpPr>
          <p:nvPr/>
        </p:nvSpPr>
        <p:spPr bwMode="auto">
          <a:xfrm>
            <a:off x="0" y="4397375"/>
            <a:ext cx="9144000" cy="1393825"/>
          </a:xfrm>
          <a:prstGeom prst="rect">
            <a:avLst/>
          </a:prstGeom>
          <a:noFill/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6685" name="Text Box 1037"/>
          <p:cNvSpPr txBox="1">
            <a:spLocks noChangeArrowheads="1"/>
          </p:cNvSpPr>
          <p:nvPr/>
        </p:nvSpPr>
        <p:spPr bwMode="auto">
          <a:xfrm>
            <a:off x="228600" y="0"/>
            <a:ext cx="8694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333333"/>
                </a:solidFill>
                <a:latin typeface="Comic Sans MS" panose="030F0702030302020204" pitchFamily="66" charset="0"/>
              </a:rPr>
              <a:t>1  </a:t>
            </a:r>
            <a:r>
              <a:rPr lang="it-IT" sz="2000" b="1" u="sng">
                <a:solidFill>
                  <a:srgbClr val="333333"/>
                </a:solidFill>
                <a:latin typeface="Comic Sans MS" panose="030F0702030302020204" pitchFamily="66" charset="0"/>
              </a:rPr>
              <a:t>MARZOCCA</a:t>
            </a:r>
            <a:r>
              <a:rPr lang="it-IT" sz="2000" b="1">
                <a:solidFill>
                  <a:srgbClr val="333333"/>
                </a:solidFill>
                <a:latin typeface="Comic Sans MS" panose="030F0702030302020204" pitchFamily="66" charset="0"/>
              </a:rPr>
              <a:t> CHIESA S.ANTONIO DA PADOVA: LA VIA CRUCIS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9525" y="0"/>
            <a:ext cx="7708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Comic Sans MS" panose="030F0702030302020204" pitchFamily="66" charset="0"/>
              </a:rPr>
              <a:t>PREMIO SCIABICA 2012 ELISA DI FRANCISCA, SCHERMITRICE</a:t>
            </a:r>
          </a:p>
        </p:txBody>
      </p:sp>
      <p:pic>
        <p:nvPicPr>
          <p:cNvPr id="120837" name="Picture 5" descr="C:\Documents and Settings\Utente\Documenti\Download\20i2 di francisc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9144000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:\Documents and Settings\Utente\Desktop\web gio\Gio opere pubbliche nov 20I3\gio difrancisc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-69850"/>
            <a:ext cx="10591800" cy="69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95250" y="319088"/>
            <a:ext cx="269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Gio’ e Elisa di Francisca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6962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6050</TotalTime>
  <Words>1214</Words>
  <Application>Microsoft Office PowerPoint</Application>
  <PresentationFormat>Presentazione su schermo (4:3)</PresentationFormat>
  <Paragraphs>324</Paragraphs>
  <Slides>92</Slides>
  <Notes>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92</vt:i4>
      </vt:variant>
    </vt:vector>
  </HeadingPairs>
  <TitlesOfParts>
    <vt:vector size="99" baseType="lpstr">
      <vt:lpstr>Arial</vt:lpstr>
      <vt:lpstr>Comic Sans MS</vt:lpstr>
      <vt:lpstr>SimSun</vt:lpstr>
      <vt:lpstr>Struttura predefinita</vt:lpstr>
      <vt:lpstr>Immagine Paint</vt:lpstr>
      <vt:lpstr>Immagine bitmap</vt:lpstr>
      <vt:lpstr>Adobe Acrobat 7.0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puva</cp:lastModifiedBy>
  <cp:revision>99</cp:revision>
  <dcterms:created xsi:type="dcterms:W3CDTF">2013-06-01T18:16:53Z</dcterms:created>
  <dcterms:modified xsi:type="dcterms:W3CDTF">2013-11-18T21:52:01Z</dcterms:modified>
</cp:coreProperties>
</file>